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25" r:id="rId2"/>
    <p:sldMasterId id="2147483738" r:id="rId3"/>
    <p:sldMasterId id="2147483750" r:id="rId4"/>
  </p:sldMasterIdLst>
  <p:notesMasterIdLst>
    <p:notesMasterId r:id="rId79"/>
  </p:notesMasterIdLst>
  <p:sldIdLst>
    <p:sldId id="256" r:id="rId5"/>
    <p:sldId id="307" r:id="rId6"/>
    <p:sldId id="308" r:id="rId7"/>
    <p:sldId id="309" r:id="rId8"/>
    <p:sldId id="289" r:id="rId9"/>
    <p:sldId id="302" r:id="rId10"/>
    <p:sldId id="319" r:id="rId11"/>
    <p:sldId id="321" r:id="rId12"/>
    <p:sldId id="323" r:id="rId13"/>
    <p:sldId id="330" r:id="rId14"/>
    <p:sldId id="322" r:id="rId15"/>
    <p:sldId id="274" r:id="rId16"/>
    <p:sldId id="262" r:id="rId17"/>
    <p:sldId id="257" r:id="rId18"/>
    <p:sldId id="272" r:id="rId19"/>
    <p:sldId id="329" r:id="rId20"/>
    <p:sldId id="350" r:id="rId21"/>
    <p:sldId id="351" r:id="rId22"/>
    <p:sldId id="346" r:id="rId23"/>
    <p:sldId id="316" r:id="rId24"/>
    <p:sldId id="325" r:id="rId25"/>
    <p:sldId id="326" r:id="rId26"/>
    <p:sldId id="310" r:id="rId27"/>
    <p:sldId id="336" r:id="rId28"/>
    <p:sldId id="338" r:id="rId29"/>
    <p:sldId id="340" r:id="rId30"/>
    <p:sldId id="304" r:id="rId31"/>
    <p:sldId id="295" r:id="rId32"/>
    <p:sldId id="352" r:id="rId33"/>
    <p:sldId id="353" r:id="rId34"/>
    <p:sldId id="359" r:id="rId35"/>
    <p:sldId id="360" r:id="rId36"/>
    <p:sldId id="361" r:id="rId37"/>
    <p:sldId id="355" r:id="rId38"/>
    <p:sldId id="357" r:id="rId39"/>
    <p:sldId id="358" r:id="rId40"/>
    <p:sldId id="362" r:id="rId41"/>
    <p:sldId id="363" r:id="rId42"/>
    <p:sldId id="345" r:id="rId43"/>
    <p:sldId id="370" r:id="rId44"/>
    <p:sldId id="312" r:id="rId45"/>
    <p:sldId id="327" r:id="rId46"/>
    <p:sldId id="313" r:id="rId47"/>
    <p:sldId id="314" r:id="rId48"/>
    <p:sldId id="260" r:id="rId49"/>
    <p:sldId id="258" r:id="rId50"/>
    <p:sldId id="259" r:id="rId51"/>
    <p:sldId id="281" r:id="rId52"/>
    <p:sldId id="311" r:id="rId53"/>
    <p:sldId id="282" r:id="rId54"/>
    <p:sldId id="342" r:id="rId55"/>
    <p:sldId id="278" r:id="rId56"/>
    <p:sldId id="318" r:id="rId57"/>
    <p:sldId id="268" r:id="rId58"/>
    <p:sldId id="279" r:id="rId59"/>
    <p:sldId id="301" r:id="rId60"/>
    <p:sldId id="306" r:id="rId61"/>
    <p:sldId id="368" r:id="rId62"/>
    <p:sldId id="332" r:id="rId63"/>
    <p:sldId id="331" r:id="rId64"/>
    <p:sldId id="299" r:id="rId65"/>
    <p:sldId id="300" r:id="rId66"/>
    <p:sldId id="290" r:id="rId67"/>
    <p:sldId id="291" r:id="rId68"/>
    <p:sldId id="367" r:id="rId69"/>
    <p:sldId id="292" r:id="rId70"/>
    <p:sldId id="293" r:id="rId71"/>
    <p:sldId id="364" r:id="rId72"/>
    <p:sldId id="296" r:id="rId73"/>
    <p:sldId id="365" r:id="rId74"/>
    <p:sldId id="366" r:id="rId75"/>
    <p:sldId id="298" r:id="rId76"/>
    <p:sldId id="369" r:id="rId77"/>
    <p:sldId id="372" r:id="rId7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60" autoAdjust="0"/>
    <p:restoredTop sz="94660"/>
  </p:normalViewPr>
  <p:slideViewPr>
    <p:cSldViewPr>
      <p:cViewPr varScale="1">
        <p:scale>
          <a:sx n="69" d="100"/>
          <a:sy n="69" d="100"/>
        </p:scale>
        <p:origin x="-19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1C5ED-09D4-4376-B1C7-C1AA998ABE23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0CC56-801F-4D6B-A085-A738505711A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92618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6C4D5-D261-4B74-9843-C9F3B0F465A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5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Genome wide meta-analysis of sJIA identified associations between sJIA and two regions, the major histocompatibility complex (MHC) locus and an intergenic region on chromosome 1, each of which were subjected to a second round of SNP imputation. MHC locus identified two strong association signals, the first centered around HLA-DRB1 (pmin = 1.6E-10, OR 1.5) and the second located between BTNL2 and HLA-DRA (pmin = 7.1E-15, OR 2.2). Reciprocal univariate regression demonstrated that these two markers likely represent independent sources of sJIA risk. On chromosome 1, we identified an sJIA-associated cluster of 9 SNPs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A80B6-6BE1-4431-9669-0D0011024E8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6065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binding Il1B, </a:t>
            </a:r>
            <a:r>
              <a:rPr lang="en-US" dirty="0" err="1" smtClean="0"/>
              <a:t>canakinumab</a:t>
            </a:r>
            <a:r>
              <a:rPr lang="en-US" baseline="0" dirty="0" smtClean="0"/>
              <a:t> decreased endogenous IL1Ra production</a:t>
            </a:r>
          </a:p>
          <a:p>
            <a:r>
              <a:rPr lang="en-US" baseline="0" dirty="0" err="1" smtClean="0"/>
              <a:t>Riloncept</a:t>
            </a:r>
            <a:r>
              <a:rPr lang="en-US" baseline="0" dirty="0" smtClean="0"/>
              <a:t> binds IL1R, Il1alpha and IL1beta</a:t>
            </a:r>
          </a:p>
          <a:p>
            <a:r>
              <a:rPr lang="en-US" baseline="0" dirty="0" err="1" smtClean="0"/>
              <a:t>Anakinra</a:t>
            </a:r>
            <a:r>
              <a:rPr lang="en-US" baseline="0" dirty="0" smtClean="0"/>
              <a:t> blocks soluble Il1alpha and IL1beta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6C4D5-D261-4B74-9843-C9F3B0F465A4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090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defect</a:t>
            </a:r>
            <a:r>
              <a:rPr lang="en-US" baseline="0" dirty="0" smtClean="0"/>
              <a:t> in cytotoxic T cells</a:t>
            </a:r>
          </a:p>
          <a:p>
            <a:r>
              <a:rPr lang="en-US" baseline="0" dirty="0" smtClean="0"/>
              <a:t> or NK cells</a:t>
            </a:r>
          </a:p>
          <a:p>
            <a:r>
              <a:rPr lang="en-US" baseline="0" dirty="0" smtClean="0"/>
              <a:t>Missing </a:t>
            </a:r>
            <a:r>
              <a:rPr lang="en-US" baseline="0" dirty="0" err="1" smtClean="0"/>
              <a:t>perforin</a:t>
            </a:r>
            <a:r>
              <a:rPr lang="en-US" baseline="0" dirty="0" smtClean="0"/>
              <a:t> or defect or functionally inability to use </a:t>
            </a:r>
            <a:r>
              <a:rPr lang="en-US" baseline="0" dirty="0" err="1" smtClean="0"/>
              <a:t>perforin</a:t>
            </a:r>
            <a:endParaRPr lang="en-US" baseline="0" dirty="0" smtClean="0"/>
          </a:p>
          <a:p>
            <a:r>
              <a:rPr lang="en-US" baseline="0" dirty="0" smtClean="0"/>
              <a:t>Knock out mice: </a:t>
            </a:r>
            <a:r>
              <a:rPr lang="en-US" baseline="0" dirty="0" err="1" smtClean="0"/>
              <a:t>perforin</a:t>
            </a:r>
            <a:r>
              <a:rPr lang="en-US" baseline="0" dirty="0" smtClean="0"/>
              <a:t> deficient</a:t>
            </a:r>
          </a:p>
          <a:p>
            <a:r>
              <a:rPr lang="en-US" baseline="0" dirty="0" smtClean="0"/>
              <a:t>Cant use </a:t>
            </a:r>
            <a:r>
              <a:rPr lang="en-US" baseline="0" dirty="0" err="1" smtClean="0"/>
              <a:t>perforin</a:t>
            </a:r>
            <a:r>
              <a:rPr lang="en-US" baseline="0" dirty="0" smtClean="0"/>
              <a:t> to stop stimulation of APC by gamma interferon; excessive T cell stimulation</a:t>
            </a:r>
          </a:p>
          <a:p>
            <a:r>
              <a:rPr lang="en-US" baseline="0" dirty="0" smtClean="0"/>
              <a:t>Effect of IL33 to drive </a:t>
            </a:r>
            <a:r>
              <a:rPr lang="en-US" baseline="0" dirty="0" err="1" smtClean="0"/>
              <a:t>stimalation</a:t>
            </a:r>
            <a:r>
              <a:rPr lang="en-US" baseline="0" dirty="0" smtClean="0"/>
              <a:t> of CD4 and CD8 cells to produce gamma interferon</a:t>
            </a:r>
          </a:p>
          <a:p>
            <a:r>
              <a:rPr lang="en-US" baseline="0" dirty="0" smtClean="0"/>
              <a:t>Grom: 5/15 have subclinical MAS; these patients have higher ferritin and lower platelets ( in normal range rather than elevated); 2/5 developed fulminant MAS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6C4D5-D261-4B74-9843-C9F3B0F465A4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08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Pathway of cytotoxic T cell killing or NK cell killing; missing perforin</a:t>
            </a:r>
            <a:r>
              <a:rPr lang="en-US" baseline="0" dirty="0" smtClean="0"/>
              <a:t> or genes to move perforin to membrane to secrete it</a:t>
            </a:r>
          </a:p>
          <a:p>
            <a:r>
              <a:rPr lang="en-US" baseline="0" dirty="0" smtClean="0"/>
              <a:t>Gene expression profiling with high ferritin</a:t>
            </a:r>
          </a:p>
          <a:p>
            <a:r>
              <a:rPr lang="en-US" baseline="0" dirty="0" smtClean="0"/>
              <a:t>If Il18 group, tend to get MAS; Il6 more vs. il18 vs; transcriptional profile that will result in MAS</a:t>
            </a:r>
          </a:p>
          <a:p>
            <a:r>
              <a:rPr lang="en-US" dirty="0" smtClean="0"/>
              <a:t>Innate Immune driven MAS:</a:t>
            </a:r>
          </a:p>
          <a:p>
            <a:r>
              <a:rPr lang="en-US" dirty="0" smtClean="0"/>
              <a:t>Drive cytokines by stimulating TLR9 (pathogen DNA sensor); IL12 leads to IFN</a:t>
            </a:r>
            <a:r>
              <a:rPr lang="el-GR" dirty="0" smtClean="0"/>
              <a:t>γ</a:t>
            </a:r>
          </a:p>
          <a:p>
            <a:r>
              <a:rPr lang="en-US" dirty="0" smtClean="0"/>
              <a:t>If block IL10, can cause hemophagocytosis </a:t>
            </a:r>
          </a:p>
          <a:p>
            <a:r>
              <a:rPr lang="en-US" dirty="0" smtClean="0"/>
              <a:t>Hyper IL4 leads to MAS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6C4D5-D261-4B74-9843-C9F3B0F465A4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4193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Yuvarlatılmış Dikdörtgen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Başlık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0" name="19 Alt Başlık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19" name="18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3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2583B-515C-4E5C-B38E-E067F266F6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99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Yuvarlatılmış Dikdörtgen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Başlık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0" name="19 Alt Başlık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19" name="18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Yuvarlatılmış Dikdörtgen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Yuvarlatılmış Dikdörtgen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Tek Köşesi Yuvarlatılmış Dikdörtgen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Yuvarlatılmış Dikdörtgen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Başlık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0" name="19 Alt Başlık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19" name="18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Yuvarlatılmış Dikdörtgen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Tek Köşesi Yuvarlatılmış Dikdörtgen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Tek Köşesi Yuvarlatılmış Dikdörtgen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Yuvarlatılmış Dikdörtgen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12 Başlık Yer Tutucusu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25" name="24 Veri Yer Tutucusu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18" name="17 Altbilgi Yer Tutucusu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Yuvarlatılmış Dikdörtgen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12 Başlık Yer Tutucusu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25" name="24 Veri Yer Tutucusu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18" name="17 Altbilgi Yer Tutucusu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Yuvarlatılmış Dikdörtgen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12 Başlık Yer Tutucusu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25" name="24 Veri Yer Tutucusu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CDBA4BE-94AC-409F-BCD4-57F5A7FDC60F}" type="datetimeFigureOut">
              <a:rPr lang="tr-TR" smtClean="0"/>
              <a:pPr/>
              <a:t>19.02.2016</a:t>
            </a:fld>
            <a:endParaRPr lang="tr-TR"/>
          </a:p>
        </p:txBody>
      </p:sp>
      <p:sp>
        <p:nvSpPr>
          <p:cNvPr id="18" name="17 Altbilgi Yer Tutucusu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B1F1F8E-4A72-4920-9C5B-638F1C3E2113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17956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JİA Tedavisinde Yeni Gelişmeler</a:t>
            </a:r>
            <a:endParaRPr lang="tr-T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25731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 smtClean="0">
                <a:solidFill>
                  <a:schemeClr val="tx2"/>
                </a:solidFill>
              </a:rPr>
              <a:t>Prof Dr Esra Baskın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Başkent Üniversitesi</a:t>
            </a:r>
            <a:endParaRPr lang="tr-TR" dirty="0">
              <a:solidFill>
                <a:schemeClr val="tx2"/>
              </a:solidFill>
            </a:endParaRPr>
          </a:p>
        </p:txBody>
      </p:sp>
      <p:pic>
        <p:nvPicPr>
          <p:cNvPr id="4" name="Picture 4" descr="vector-flower-t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7100" y="332656"/>
            <a:ext cx="185654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Yer Tutucusu"/>
          <p:cNvSpPr>
            <a:spLocks noGrp="1"/>
          </p:cNvSpPr>
          <p:nvPr>
            <p:ph type="body" idx="1"/>
          </p:nvPr>
        </p:nvSpPr>
        <p:spPr>
          <a:xfrm>
            <a:off x="745232" y="1844824"/>
            <a:ext cx="7067128" cy="1080120"/>
          </a:xfrm>
        </p:spPr>
        <p:txBody>
          <a:bodyPr>
            <a:noAutofit/>
          </a:bodyPr>
          <a:lstStyle/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endParaRPr lang="tr-TR" dirty="0" smtClean="0">
              <a:solidFill>
                <a:schemeClr val="tx2"/>
              </a:solidFill>
            </a:endParaRPr>
          </a:p>
          <a:p>
            <a:endParaRPr lang="tr-TR" dirty="0" smtClean="0">
              <a:solidFill>
                <a:schemeClr val="tx2"/>
              </a:solidFill>
            </a:endParaRPr>
          </a:p>
          <a:p>
            <a:r>
              <a:rPr lang="tr-TR" sz="3200" dirty="0" smtClean="0">
                <a:solidFill>
                  <a:schemeClr val="tx2"/>
                </a:solidFill>
              </a:rPr>
              <a:t>		</a:t>
            </a:r>
            <a:r>
              <a:rPr lang="tr-TR" sz="3200" dirty="0" err="1" smtClean="0">
                <a:solidFill>
                  <a:schemeClr val="tx2"/>
                </a:solidFill>
              </a:rPr>
              <a:t>Entezit</a:t>
            </a:r>
            <a:r>
              <a:rPr lang="tr-TR" sz="3200" dirty="0" smtClean="0">
                <a:solidFill>
                  <a:schemeClr val="tx2"/>
                </a:solidFill>
              </a:rPr>
              <a:t> </a:t>
            </a:r>
            <a:r>
              <a:rPr lang="tr-TR" sz="3200" dirty="0" err="1" smtClean="0">
                <a:solidFill>
                  <a:schemeClr val="tx2"/>
                </a:solidFill>
              </a:rPr>
              <a:t>iliskili</a:t>
            </a:r>
            <a:r>
              <a:rPr lang="tr-TR" sz="3200" dirty="0" smtClean="0">
                <a:solidFill>
                  <a:schemeClr val="tx2"/>
                </a:solidFill>
              </a:rPr>
              <a:t> JIA</a:t>
            </a:r>
          </a:p>
          <a:p>
            <a:r>
              <a:rPr lang="tr-TR" sz="3200" dirty="0" smtClean="0">
                <a:solidFill>
                  <a:schemeClr val="tx2"/>
                </a:solidFill>
              </a:rPr>
              <a:t>		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2"/>
          </p:nvPr>
        </p:nvSpPr>
        <p:spPr>
          <a:xfrm>
            <a:off x="457200" y="2708920"/>
            <a:ext cx="4040188" cy="2952328"/>
          </a:xfrm>
        </p:spPr>
        <p:txBody>
          <a:bodyPr>
            <a:noAutofit/>
          </a:bodyPr>
          <a:lstStyle/>
          <a:p>
            <a:r>
              <a:rPr lang="tr-TR" sz="2000" dirty="0" err="1" smtClean="0">
                <a:solidFill>
                  <a:schemeClr val="tx2"/>
                </a:solidFill>
              </a:rPr>
              <a:t>Artrit</a:t>
            </a:r>
            <a:r>
              <a:rPr lang="tr-TR" sz="2000" dirty="0" smtClean="0">
                <a:solidFill>
                  <a:schemeClr val="tx2"/>
                </a:solidFill>
              </a:rPr>
              <a:t> ve </a:t>
            </a:r>
            <a:r>
              <a:rPr lang="tr-TR" sz="2000" dirty="0" err="1" smtClean="0">
                <a:solidFill>
                  <a:schemeClr val="tx2"/>
                </a:solidFill>
              </a:rPr>
              <a:t>entesitin</a:t>
            </a:r>
            <a:r>
              <a:rPr lang="tr-TR" sz="2000" dirty="0" smtClean="0">
                <a:solidFill>
                  <a:schemeClr val="tx2"/>
                </a:solidFill>
              </a:rPr>
              <a:t> ya da her birinin aşağıdakilerden</a:t>
            </a:r>
          </a:p>
          <a:p>
            <a:r>
              <a:rPr lang="tr-TR" sz="2000" dirty="0" smtClean="0">
                <a:solidFill>
                  <a:schemeClr val="tx2"/>
                </a:solidFill>
              </a:rPr>
              <a:t>en az ikisi ile birlikte olduğu durum:</a:t>
            </a:r>
          </a:p>
          <a:p>
            <a:r>
              <a:rPr lang="tr-TR" sz="2000" dirty="0" err="1" smtClean="0">
                <a:solidFill>
                  <a:schemeClr val="tx2"/>
                </a:solidFill>
              </a:rPr>
              <a:t>Sakroileit</a:t>
            </a:r>
            <a:endParaRPr lang="tr-TR" sz="2000" dirty="0" smtClean="0">
              <a:solidFill>
                <a:schemeClr val="tx2"/>
              </a:solidFill>
            </a:endParaRPr>
          </a:p>
          <a:p>
            <a:r>
              <a:rPr lang="tr-TR" sz="2000" dirty="0" smtClean="0">
                <a:solidFill>
                  <a:schemeClr val="tx2"/>
                </a:solidFill>
              </a:rPr>
              <a:t>HLAB27 (+)</a:t>
            </a:r>
          </a:p>
          <a:p>
            <a:r>
              <a:rPr lang="tr-TR" sz="2000" dirty="0" smtClean="0">
                <a:solidFill>
                  <a:schemeClr val="tx2"/>
                </a:solidFill>
              </a:rPr>
              <a:t>6 yaş üstü erkek</a:t>
            </a:r>
          </a:p>
          <a:p>
            <a:r>
              <a:rPr lang="tr-TR" sz="2000" dirty="0" smtClean="0">
                <a:solidFill>
                  <a:schemeClr val="tx2"/>
                </a:solidFill>
              </a:rPr>
              <a:t>Akut </a:t>
            </a:r>
            <a:r>
              <a:rPr lang="tr-TR" sz="2000" dirty="0" err="1" smtClean="0">
                <a:solidFill>
                  <a:schemeClr val="tx2"/>
                </a:solidFill>
              </a:rPr>
              <a:t>üveit</a:t>
            </a:r>
            <a:endParaRPr lang="tr-TR" sz="2000" dirty="0" smtClean="0">
              <a:solidFill>
                <a:schemeClr val="tx2"/>
              </a:solidFill>
            </a:endParaRPr>
          </a:p>
          <a:p>
            <a:r>
              <a:rPr lang="tr-TR" sz="2000" dirty="0" smtClean="0">
                <a:solidFill>
                  <a:schemeClr val="tx2"/>
                </a:solidFill>
              </a:rPr>
              <a:t>Ailesel </a:t>
            </a:r>
            <a:r>
              <a:rPr lang="tr-TR" sz="2000" dirty="0" err="1" smtClean="0">
                <a:solidFill>
                  <a:schemeClr val="tx2"/>
                </a:solidFill>
              </a:rPr>
              <a:t>spondilit</a:t>
            </a:r>
            <a:endParaRPr lang="tr-TR" sz="2400" dirty="0" smtClean="0">
              <a:solidFill>
                <a:schemeClr val="tx2"/>
              </a:solidFill>
            </a:endParaRPr>
          </a:p>
          <a:p>
            <a:pPr lvl="1">
              <a:buNone/>
            </a:pPr>
            <a:endParaRPr lang="tr-TR" sz="24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>
          <a:xfrm>
            <a:off x="5354761" y="2204864"/>
            <a:ext cx="2673623" cy="576063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tx2"/>
                </a:solidFill>
              </a:rPr>
              <a:t>Dışlama kriteri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sz="quarter" idx="4"/>
          </p:nvPr>
        </p:nvSpPr>
        <p:spPr>
          <a:xfrm>
            <a:off x="4645025" y="2996953"/>
            <a:ext cx="4041775" cy="1008111"/>
          </a:xfrm>
        </p:spPr>
        <p:txBody>
          <a:bodyPr>
            <a:normAutofit/>
          </a:bodyPr>
          <a:lstStyle/>
          <a:p>
            <a:r>
              <a:rPr lang="tr-TR" sz="2000" dirty="0" err="1" smtClean="0">
                <a:solidFill>
                  <a:schemeClr val="tx2"/>
                </a:solidFill>
              </a:rPr>
              <a:t>Psöriasis</a:t>
            </a:r>
            <a:r>
              <a:rPr lang="tr-TR" sz="2000" dirty="0" smtClean="0">
                <a:solidFill>
                  <a:schemeClr val="tx2"/>
                </a:solidFill>
              </a:rPr>
              <a:t> öyküsü (hasta/aile)</a:t>
            </a:r>
          </a:p>
          <a:p>
            <a:r>
              <a:rPr lang="tr-TR" sz="2000" dirty="0" err="1" smtClean="0">
                <a:solidFill>
                  <a:schemeClr val="tx2"/>
                </a:solidFill>
              </a:rPr>
              <a:t>Ig</a:t>
            </a:r>
            <a:r>
              <a:rPr lang="tr-TR" sz="2000" dirty="0" smtClean="0">
                <a:solidFill>
                  <a:schemeClr val="tx2"/>
                </a:solidFill>
              </a:rPr>
              <a:t> M RF (+)</a:t>
            </a:r>
            <a:endParaRPr lang="tr-TR" sz="2000" dirty="0">
              <a:solidFill>
                <a:schemeClr val="tx2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1043608" y="2348880"/>
            <a:ext cx="1624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tx2"/>
                </a:solidFill>
              </a:rPr>
              <a:t>Özellikler</a:t>
            </a:r>
            <a:endParaRPr lang="tr-TR" sz="2400" b="1" dirty="0">
              <a:solidFill>
                <a:schemeClr val="tx2"/>
              </a:solidFill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4427984" y="4492858"/>
            <a:ext cx="3888431" cy="16004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Kötü </a:t>
            </a:r>
            <a:r>
              <a:rPr lang="tr-TR" sz="1400" b="1" dirty="0" err="1" smtClean="0"/>
              <a:t>prognoz</a:t>
            </a:r>
            <a:r>
              <a:rPr lang="tr-TR" sz="1400" b="1" dirty="0" smtClean="0"/>
              <a:t> kriterleri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smtClean="0"/>
              <a:t>Ailede </a:t>
            </a:r>
            <a:r>
              <a:rPr lang="tr-TR" sz="1400" dirty="0" err="1" smtClean="0"/>
              <a:t>ankilozan</a:t>
            </a:r>
            <a:r>
              <a:rPr lang="tr-TR" sz="1400" dirty="0" smtClean="0"/>
              <a:t> </a:t>
            </a:r>
            <a:r>
              <a:rPr lang="tr-TR" sz="1400" dirty="0" err="1" smtClean="0"/>
              <a:t>spondilit</a:t>
            </a:r>
            <a:r>
              <a:rPr lang="tr-TR" sz="1400" dirty="0" smtClean="0"/>
              <a:t> öyküsü,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err="1" smtClean="0"/>
              <a:t>Sakroiliit</a:t>
            </a:r>
            <a:r>
              <a:rPr lang="tr-TR" sz="1400" dirty="0" smtClean="0"/>
              <a:t> varlığı, 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smtClean="0"/>
              <a:t>ilk 6 ayda ayak bileği/kalça tutulumu,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err="1" smtClean="0"/>
              <a:t>poliartiküler</a:t>
            </a:r>
            <a:r>
              <a:rPr lang="tr-TR" sz="1400" dirty="0" smtClean="0"/>
              <a:t> tutulum; 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smtClean="0"/>
              <a:t>Yüksek </a:t>
            </a:r>
            <a:r>
              <a:rPr lang="tr-TR" sz="1400" dirty="0" err="1" smtClean="0"/>
              <a:t>Erıt</a:t>
            </a:r>
            <a:r>
              <a:rPr lang="tr-TR" sz="1400" dirty="0" smtClean="0"/>
              <a:t> </a:t>
            </a:r>
            <a:r>
              <a:rPr lang="tr-TR" sz="1400" dirty="0" err="1" smtClean="0"/>
              <a:t>sedimentasyon</a:t>
            </a:r>
            <a:r>
              <a:rPr lang="tr-TR" sz="1400" dirty="0" smtClean="0"/>
              <a:t>  hızı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smtClean="0"/>
              <a:t>Radyolojik olarak eklemde daralma ve erozyon</a:t>
            </a:r>
            <a:endParaRPr lang="tr-TR" sz="14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414845"/>
            <a:ext cx="1285884" cy="18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1 Başlık"/>
          <p:cNvSpPr txBox="1">
            <a:spLocks/>
          </p:cNvSpPr>
          <p:nvPr/>
        </p:nvSpPr>
        <p:spPr>
          <a:xfrm>
            <a:off x="457200" y="404664"/>
            <a:ext cx="8229600" cy="1012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Juvenil İdiopatik Artrit Sınıflama ve Tanı Ölçütleri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3" y="1202025"/>
            <a:ext cx="2248209" cy="12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Yer Tutucusu"/>
          <p:cNvSpPr>
            <a:spLocks noGrp="1"/>
          </p:cNvSpPr>
          <p:nvPr>
            <p:ph type="body" idx="1"/>
          </p:nvPr>
        </p:nvSpPr>
        <p:spPr>
          <a:xfrm>
            <a:off x="745232" y="1844824"/>
            <a:ext cx="7067128" cy="1080120"/>
          </a:xfrm>
        </p:spPr>
        <p:txBody>
          <a:bodyPr>
            <a:noAutofit/>
          </a:bodyPr>
          <a:lstStyle/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endParaRPr lang="tr-TR" dirty="0" smtClean="0">
              <a:solidFill>
                <a:schemeClr val="tx2"/>
              </a:solidFill>
            </a:endParaRPr>
          </a:p>
          <a:p>
            <a:endParaRPr lang="tr-TR" dirty="0" smtClean="0">
              <a:solidFill>
                <a:schemeClr val="tx2"/>
              </a:solidFill>
            </a:endParaRPr>
          </a:p>
          <a:p>
            <a:r>
              <a:rPr lang="tr-TR" sz="3200" dirty="0" smtClean="0">
                <a:solidFill>
                  <a:schemeClr val="tx2"/>
                </a:solidFill>
              </a:rPr>
              <a:t>		Sistemik JIA</a:t>
            </a:r>
          </a:p>
          <a:p>
            <a:r>
              <a:rPr lang="tr-TR" sz="3200" dirty="0" smtClean="0">
                <a:solidFill>
                  <a:schemeClr val="tx2"/>
                </a:solidFill>
              </a:rPr>
              <a:t>		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2"/>
          </p:nvPr>
        </p:nvSpPr>
        <p:spPr>
          <a:xfrm>
            <a:off x="457200" y="3356992"/>
            <a:ext cx="4040188" cy="2808313"/>
          </a:xfrm>
        </p:spPr>
        <p:txBody>
          <a:bodyPr>
            <a:noAutofit/>
          </a:bodyPr>
          <a:lstStyle/>
          <a:p>
            <a:r>
              <a:rPr lang="tr-TR" sz="2000" dirty="0" err="1" smtClean="0">
                <a:solidFill>
                  <a:schemeClr val="tx2"/>
                </a:solidFill>
              </a:rPr>
              <a:t>Artrit</a:t>
            </a:r>
            <a:r>
              <a:rPr lang="tr-TR" sz="2000" dirty="0" smtClean="0">
                <a:solidFill>
                  <a:schemeClr val="tx2"/>
                </a:solidFill>
              </a:rPr>
              <a:t> ile birlikte veya öncesinde en az 2 hafta süren yüksek ateş  (en az 3 gündür –günde bir kez) ve aşağıdakilerden en az birinin olması</a:t>
            </a:r>
          </a:p>
          <a:p>
            <a:r>
              <a:rPr lang="tr-TR" sz="2000" dirty="0" err="1" smtClean="0">
                <a:solidFill>
                  <a:schemeClr val="tx2"/>
                </a:solidFill>
              </a:rPr>
              <a:t>Eritematöz</a:t>
            </a:r>
            <a:r>
              <a:rPr lang="tr-TR" sz="2000" dirty="0" smtClean="0">
                <a:solidFill>
                  <a:schemeClr val="tx2"/>
                </a:solidFill>
              </a:rPr>
              <a:t> </a:t>
            </a:r>
            <a:r>
              <a:rPr lang="tr-TR" sz="2000" dirty="0" err="1" smtClean="0">
                <a:solidFill>
                  <a:schemeClr val="tx2"/>
                </a:solidFill>
              </a:rPr>
              <a:t>dokuntu</a:t>
            </a:r>
            <a:endParaRPr lang="tr-TR" sz="2000" dirty="0" smtClean="0">
              <a:solidFill>
                <a:schemeClr val="tx2"/>
              </a:solidFill>
            </a:endParaRPr>
          </a:p>
          <a:p>
            <a:r>
              <a:rPr lang="tr-TR" sz="2000" dirty="0" err="1" smtClean="0">
                <a:solidFill>
                  <a:schemeClr val="tx2"/>
                </a:solidFill>
              </a:rPr>
              <a:t>JeneralizeLAP</a:t>
            </a:r>
            <a:endParaRPr lang="tr-TR" sz="2000" dirty="0" smtClean="0">
              <a:solidFill>
                <a:schemeClr val="tx2"/>
              </a:solidFill>
            </a:endParaRPr>
          </a:p>
          <a:p>
            <a:r>
              <a:rPr lang="tr-TR" sz="2000" dirty="0" err="1" smtClean="0">
                <a:solidFill>
                  <a:schemeClr val="tx2"/>
                </a:solidFill>
              </a:rPr>
              <a:t>Hepatosplenomegali</a:t>
            </a:r>
            <a:endParaRPr lang="tr-TR" sz="2000" dirty="0" smtClean="0">
              <a:solidFill>
                <a:schemeClr val="tx2"/>
              </a:solidFill>
            </a:endParaRPr>
          </a:p>
          <a:p>
            <a:r>
              <a:rPr lang="tr-TR" sz="2000" dirty="0" err="1" smtClean="0">
                <a:solidFill>
                  <a:schemeClr val="tx2"/>
                </a:solidFill>
              </a:rPr>
              <a:t>Serozit</a:t>
            </a:r>
            <a:endParaRPr lang="tr-TR" sz="20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>
          <a:xfrm>
            <a:off x="5354761" y="2420888"/>
            <a:ext cx="2673623" cy="576063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tx2"/>
                </a:solidFill>
              </a:rPr>
              <a:t>Dışlama kriteri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sz="quarter" idx="4"/>
          </p:nvPr>
        </p:nvSpPr>
        <p:spPr>
          <a:xfrm>
            <a:off x="4645025" y="3571876"/>
            <a:ext cx="4041775" cy="2554287"/>
          </a:xfrm>
        </p:spPr>
        <p:txBody>
          <a:bodyPr>
            <a:normAutofit/>
          </a:bodyPr>
          <a:lstStyle/>
          <a:p>
            <a:r>
              <a:rPr lang="tr-TR" sz="2000" dirty="0" smtClean="0">
                <a:solidFill>
                  <a:schemeClr val="tx2"/>
                </a:solidFill>
              </a:rPr>
              <a:t>Hastada veya birinci derece akrabalarda</a:t>
            </a:r>
          </a:p>
          <a:p>
            <a:pPr lvl="1"/>
            <a:r>
              <a:rPr lang="tr-TR" dirty="0" err="1" smtClean="0">
                <a:solidFill>
                  <a:schemeClr val="tx2"/>
                </a:solidFill>
              </a:rPr>
              <a:t>Psöriasis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entezit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iliskili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artriti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uveit</a:t>
            </a:r>
            <a:r>
              <a:rPr lang="tr-TR" dirty="0" smtClean="0">
                <a:solidFill>
                  <a:schemeClr val="tx2"/>
                </a:solidFill>
              </a:rPr>
              <a:t> öyküsü</a:t>
            </a:r>
          </a:p>
          <a:p>
            <a:r>
              <a:rPr lang="tr-TR" sz="2000" dirty="0" smtClean="0">
                <a:solidFill>
                  <a:schemeClr val="tx2"/>
                </a:solidFill>
              </a:rPr>
              <a:t>HLA B27(+)erkekte 6 yaşından</a:t>
            </a:r>
          </a:p>
          <a:p>
            <a:pPr>
              <a:buNone/>
            </a:pPr>
            <a:r>
              <a:rPr lang="tr-TR" sz="2000" dirty="0" smtClean="0">
                <a:solidFill>
                  <a:schemeClr val="tx2"/>
                </a:solidFill>
              </a:rPr>
              <a:t>sonra başlangıç</a:t>
            </a:r>
          </a:p>
          <a:p>
            <a:r>
              <a:rPr lang="tr-TR" sz="2000" dirty="0" smtClean="0">
                <a:solidFill>
                  <a:schemeClr val="tx2"/>
                </a:solidFill>
              </a:rPr>
              <a:t>Ailesel </a:t>
            </a:r>
            <a:r>
              <a:rPr lang="tr-TR" sz="2000" dirty="0" err="1" smtClean="0">
                <a:solidFill>
                  <a:schemeClr val="tx2"/>
                </a:solidFill>
              </a:rPr>
              <a:t>spondilit</a:t>
            </a:r>
            <a:endParaRPr lang="tr-TR" sz="2000" dirty="0" smtClean="0">
              <a:solidFill>
                <a:schemeClr val="tx2"/>
              </a:solidFill>
            </a:endParaRPr>
          </a:p>
          <a:p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1043608" y="2564904"/>
            <a:ext cx="1624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tx2"/>
                </a:solidFill>
              </a:rPr>
              <a:t>Özellikler</a:t>
            </a:r>
            <a:endParaRPr lang="tr-TR" sz="2400" b="1" dirty="0">
              <a:solidFill>
                <a:schemeClr val="tx2"/>
              </a:solidFill>
            </a:endParaRPr>
          </a:p>
        </p:txBody>
      </p:sp>
      <p:sp>
        <p:nvSpPr>
          <p:cNvPr id="10" name="9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1 Başlık"/>
          <p:cNvSpPr txBox="1">
            <a:spLocks/>
          </p:cNvSpPr>
          <p:nvPr/>
        </p:nvSpPr>
        <p:spPr>
          <a:xfrm>
            <a:off x="457200" y="404664"/>
            <a:ext cx="8229600" cy="1012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Juvenil İdiopatik Artrit Sınıflama ve Tanı Ölçütleri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4" descr="stills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7625" y="928670"/>
            <a:ext cx="1704969" cy="25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-19396" y="-53340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solidFill>
                  <a:schemeClr val="tx2"/>
                </a:solidFill>
              </a:rPr>
              <a:t>SJIA </a:t>
            </a:r>
            <a:r>
              <a:rPr lang="tr-TR" altLang="en-US" dirty="0" smtClean="0">
                <a:solidFill>
                  <a:schemeClr val="tx2"/>
                </a:solidFill>
              </a:rPr>
              <a:t>Günlük Ateş Seyri</a:t>
            </a:r>
            <a:endParaRPr lang="en-US" altLang="en-US" dirty="0">
              <a:solidFill>
                <a:schemeClr val="tx2"/>
              </a:solidFill>
            </a:endParaRPr>
          </a:p>
        </p:txBody>
      </p:sp>
      <p:graphicFrame>
        <p:nvGraphicFramePr>
          <p:cNvPr id="788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089150" y="1600200"/>
          <a:ext cx="4965700" cy="4525963"/>
        </p:xfrm>
        <a:graphic>
          <a:graphicData uri="http://schemas.openxmlformats.org/presentationml/2006/ole">
            <p:oleObj spid="_x0000_s1035" name="Image" r:id="rId4" imgW="8888889" imgH="8101587" progId="">
              <p:embed/>
            </p:oleObj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63807"/>
            <a:ext cx="7250941" cy="402643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611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encrypted-tbn3.gstatic.com/images?q=tbn:ANd9GcSB9cKRN1-KjT-edbmsFbYGIV8vKU4lBrZr4xDeu3eOo0S1LaK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32656"/>
            <a:ext cx="2850941" cy="3528392"/>
          </a:xfrm>
          <a:prstGeom prst="rect">
            <a:avLst/>
          </a:prstGeom>
          <a:noFill/>
        </p:spPr>
      </p:pic>
      <p:pic>
        <p:nvPicPr>
          <p:cNvPr id="19462" name="Picture 6" descr="https://encrypted-tbn3.gstatic.com/images?q=tbn:ANd9GcS883JXK3_Pg9fj3ujWm8sYZtnnNZydx2aa7HpQh4-V7GPUax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05064"/>
            <a:ext cx="2808312" cy="2808312"/>
          </a:xfrm>
          <a:prstGeom prst="rect">
            <a:avLst/>
          </a:prstGeom>
          <a:noFill/>
        </p:spPr>
      </p:pic>
      <p:pic>
        <p:nvPicPr>
          <p:cNvPr id="19464" name="Picture 8" descr="https://encrypted-tbn2.gstatic.com/images?q=tbn:ANd9GcSHcT_MCx6hso_47ZI229cdIqIuAeLjbct2yY4vij8KhmBzZy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908720"/>
            <a:ext cx="4608512" cy="5115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shiba\Download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774" y="188640"/>
            <a:ext cx="8360690" cy="4968552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179512" y="5013176"/>
            <a:ext cx="8396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biphasic model of systemic juvenile idiopathic arthritis (</a:t>
            </a:r>
            <a:r>
              <a:rPr lang="en-US" sz="1400" dirty="0" err="1"/>
              <a:t>sJIA</a:t>
            </a:r>
            <a:r>
              <a:rPr lang="en-US" sz="1400" dirty="0"/>
              <a:t>). </a:t>
            </a:r>
            <a:r>
              <a:rPr lang="en-US" sz="1400" dirty="0" smtClean="0"/>
              <a:t>In </a:t>
            </a:r>
            <a:r>
              <a:rPr lang="en-US" sz="1400" dirty="0"/>
              <a:t>this model, interleukin-1 (IL-1) plays a role in innate and adaptive </a:t>
            </a:r>
            <a:r>
              <a:rPr lang="en-US" sz="1400" dirty="0" smtClean="0"/>
              <a:t>immunity</a:t>
            </a:r>
            <a:r>
              <a:rPr lang="tr-TR" sz="1400" dirty="0" smtClean="0"/>
              <a:t>  </a:t>
            </a:r>
            <a:r>
              <a:rPr lang="en-US" sz="1400" dirty="0" smtClean="0"/>
              <a:t> </a:t>
            </a:r>
            <a:r>
              <a:rPr lang="en-US" sz="1400" dirty="0"/>
              <a:t>that defines biologic evolution of arthritis in systemic JIA. IL-1 </a:t>
            </a:r>
            <a:r>
              <a:rPr lang="en-US" sz="1400" dirty="0" smtClean="0"/>
              <a:t>promotes</a:t>
            </a:r>
            <a:endParaRPr lang="tr-TR" sz="1400" dirty="0" smtClean="0"/>
          </a:p>
          <a:p>
            <a:r>
              <a:rPr lang="en-US" sz="1400" dirty="0" smtClean="0"/>
              <a:t> </a:t>
            </a:r>
            <a:r>
              <a:rPr lang="en-US" sz="1400" dirty="0"/>
              <a:t>inflammation in an antigen-independent manner through activation of </a:t>
            </a:r>
            <a:r>
              <a:rPr lang="en-US" sz="1400" dirty="0" smtClean="0"/>
              <a:t>endothelium</a:t>
            </a:r>
            <a:r>
              <a:rPr lang="tr-TR" sz="1400" dirty="0" smtClean="0"/>
              <a:t> </a:t>
            </a:r>
            <a:r>
              <a:rPr lang="en-US" sz="1400" dirty="0" smtClean="0"/>
              <a:t>, </a:t>
            </a:r>
            <a:r>
              <a:rPr lang="en-US" sz="1400" dirty="0"/>
              <a:t>leukocytes, and resident tissue lineages, and also modulates antigen-driven T cell </a:t>
            </a:r>
            <a:r>
              <a:rPr lang="tr-TR" sz="1400" dirty="0" smtClean="0"/>
              <a:t> </a:t>
            </a:r>
            <a:r>
              <a:rPr lang="en-US" sz="1400" dirty="0" smtClean="0"/>
              <a:t>immunity </a:t>
            </a:r>
            <a:r>
              <a:rPr lang="en-US" sz="1400" dirty="0"/>
              <a:t>by activating T cells, inhibiting the efficacy of </a:t>
            </a:r>
            <a:r>
              <a:rPr lang="en-US" sz="1400" dirty="0" err="1"/>
              <a:t>Treg</a:t>
            </a:r>
            <a:r>
              <a:rPr lang="en-US" sz="1400" dirty="0"/>
              <a:t> cells, and directly </a:t>
            </a:r>
            <a:r>
              <a:rPr lang="en-US" sz="1400" dirty="0" smtClean="0"/>
              <a:t>promoting </a:t>
            </a:r>
            <a:r>
              <a:rPr lang="en-US" sz="1400" dirty="0"/>
              <a:t>Th17 differentiation. New-onset systemic JIA, characterized by excess </a:t>
            </a:r>
            <a:endParaRPr lang="tr-TR" sz="1400" dirty="0" smtClean="0"/>
          </a:p>
          <a:p>
            <a:r>
              <a:rPr lang="en-US" sz="1400" dirty="0" smtClean="0"/>
              <a:t>IL-1 </a:t>
            </a:r>
            <a:r>
              <a:rPr lang="en-US" sz="1400" dirty="0"/>
              <a:t>production, could thereby give rise to an autoimmune T cell–driven </a:t>
            </a:r>
            <a:r>
              <a:rPr lang="en-US" sz="1400" dirty="0" smtClean="0"/>
              <a:t>arthritis</a:t>
            </a:r>
            <a:r>
              <a:rPr lang="tr-TR" sz="1400" dirty="0" smtClean="0"/>
              <a:t> </a:t>
            </a:r>
            <a:r>
              <a:rPr lang="en-US" sz="1400" dirty="0" smtClean="0"/>
              <a:t>. </a:t>
            </a:r>
            <a:r>
              <a:rPr lang="en-US" sz="1400" dirty="0"/>
              <a:t>If this biphasic model is correct, effective blockade of IL-1 (or IL-6) in </a:t>
            </a:r>
            <a:r>
              <a:rPr lang="tr-TR" sz="1400" dirty="0" smtClean="0"/>
              <a:t> </a:t>
            </a:r>
            <a:r>
              <a:rPr lang="en-US" sz="1400" dirty="0" smtClean="0"/>
              <a:t>early </a:t>
            </a:r>
            <a:r>
              <a:rPr lang="en-US" sz="1400" dirty="0"/>
              <a:t>systemic JIA could forestall development of T cell autoimmunity and </a:t>
            </a:r>
            <a:endParaRPr lang="tr-TR" sz="1400" dirty="0" smtClean="0"/>
          </a:p>
          <a:p>
            <a:r>
              <a:rPr lang="en-US" sz="1400" dirty="0" smtClean="0"/>
              <a:t>alter </a:t>
            </a:r>
            <a:r>
              <a:rPr lang="en-US" sz="1400" dirty="0"/>
              <a:t>the long-term course of the disease. </a:t>
            </a:r>
            <a:r>
              <a:rPr lang="en-US" sz="1400" dirty="0" err="1"/>
              <a:t>TGFβ</a:t>
            </a:r>
            <a:r>
              <a:rPr lang="en-US" sz="1400" dirty="0"/>
              <a:t> = transforming growth factor β; </a:t>
            </a:r>
            <a:r>
              <a:rPr lang="en-US" sz="1400" dirty="0" err="1"/>
              <a:t>IFNγ</a:t>
            </a:r>
            <a:r>
              <a:rPr lang="en-US" sz="1400" dirty="0"/>
              <a:t> = interferon-γ.</a:t>
            </a:r>
            <a:endParaRPr lang="tr-TR" sz="1400" dirty="0"/>
          </a:p>
        </p:txBody>
      </p:sp>
      <p:sp>
        <p:nvSpPr>
          <p:cNvPr id="4" name="3 Dikdörtgen"/>
          <p:cNvSpPr/>
          <p:nvPr/>
        </p:nvSpPr>
        <p:spPr>
          <a:xfrm>
            <a:off x="428596" y="214290"/>
            <a:ext cx="4000528" cy="4286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Systemic JIA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● </a:t>
            </a:r>
            <a:r>
              <a:rPr lang="en-US" dirty="0" err="1" smtClean="0"/>
              <a:t>Autoinflammatory</a:t>
            </a:r>
            <a:r>
              <a:rPr lang="en-US" dirty="0" smtClean="0"/>
              <a:t> syndrome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-Usually lacks autoantibodies</a:t>
            </a:r>
          </a:p>
          <a:p>
            <a:pPr marL="0" indent="0">
              <a:buNone/>
            </a:pPr>
            <a:r>
              <a:rPr lang="en-US" dirty="0" smtClean="0"/>
              <a:t>	- No specific HLA, but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sz="2600" dirty="0" smtClean="0"/>
              <a:t>association with HLA-DR and a novel genomic 			region on chromosome1</a:t>
            </a:r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dirty="0" smtClean="0"/>
              <a:t>- No auto-reactive lymphocytes</a:t>
            </a:r>
          </a:p>
          <a:p>
            <a:pPr marL="0" indent="0">
              <a:buNone/>
            </a:pPr>
            <a:r>
              <a:rPr lang="en-US" dirty="0" smtClean="0"/>
              <a:t>● Disease driven cytokine dysregulation:</a:t>
            </a:r>
          </a:p>
          <a:p>
            <a:pPr marL="0" indent="0">
              <a:buNone/>
            </a:pPr>
            <a:r>
              <a:rPr lang="en-US" dirty="0" smtClean="0"/>
              <a:t>	-Proinflammatory cytokines (IL1, IL6, IL18)</a:t>
            </a:r>
          </a:p>
          <a:p>
            <a:pPr marL="0" indent="0">
              <a:buNone/>
            </a:pPr>
            <a:r>
              <a:rPr lang="en-US" dirty="0" smtClean="0"/>
              <a:t>	-Anti-inflammatory cytokine (IL-10)</a:t>
            </a:r>
          </a:p>
          <a:p>
            <a:pPr marL="0" indent="0">
              <a:buNone/>
            </a:pPr>
            <a:r>
              <a:rPr lang="en-US" dirty="0" smtClean="0"/>
              <a:t>● Promoter polymorphism (IL6 and TNF</a:t>
            </a:r>
            <a:r>
              <a:rPr lang="el-GR" dirty="0" smtClean="0"/>
              <a:t>α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1" descr="DS-8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0"/>
            <a:ext cx="102251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4380" y="846138"/>
            <a:ext cx="815242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-396552" y="6336109"/>
            <a:ext cx="10369152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/>
          <p:cNvSpPr txBox="1"/>
          <p:nvPr/>
        </p:nvSpPr>
        <p:spPr>
          <a:xfrm>
            <a:off x="611560" y="836712"/>
            <a:ext cx="806489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chemeClr val="tx2"/>
                </a:solidFill>
              </a:rPr>
              <a:t>SJIA da Hastalık Seyrine Göre Özellikler</a:t>
            </a:r>
            <a:endParaRPr lang="tr-TR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19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-10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785786" y="785794"/>
            <a:ext cx="5643602" cy="5000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dirty="0" smtClean="0">
                <a:solidFill>
                  <a:schemeClr val="tx2"/>
                </a:solidFill>
              </a:rPr>
              <a:t>Sistemik JIA</a:t>
            </a:r>
            <a:endParaRPr lang="tr-TR" sz="4000" dirty="0">
              <a:solidFill>
                <a:schemeClr val="tx2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928662" y="1571612"/>
            <a:ext cx="3429024" cy="500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</a:rPr>
              <a:t>Kötü </a:t>
            </a:r>
            <a:r>
              <a:rPr lang="tr-TR" sz="2000" b="1" dirty="0" err="1" smtClean="0">
                <a:solidFill>
                  <a:schemeClr val="tx1"/>
                </a:solidFill>
              </a:rPr>
              <a:t>Prognoz</a:t>
            </a:r>
            <a:r>
              <a:rPr lang="tr-TR" sz="2000" b="1" dirty="0" smtClean="0">
                <a:solidFill>
                  <a:schemeClr val="tx1"/>
                </a:solidFill>
              </a:rPr>
              <a:t> kriterleri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1500166" y="2357430"/>
            <a:ext cx="5643602" cy="3571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Başlangış</a:t>
            </a:r>
            <a:r>
              <a:rPr lang="tr-TR" dirty="0" smtClean="0">
                <a:solidFill>
                  <a:schemeClr val="tx1"/>
                </a:solidFill>
              </a:rPr>
              <a:t> yaşının 18 aydan küçük olması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1500166" y="2928934"/>
            <a:ext cx="5572164" cy="3571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Ciddi sistemik hastalık bulguları(yüksek CRP, ESH, PLT vb)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1500166" y="3500438"/>
            <a:ext cx="5572164" cy="3571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Yaygın </a:t>
            </a:r>
            <a:r>
              <a:rPr lang="tr-TR" dirty="0" err="1" smtClean="0">
                <a:solidFill>
                  <a:schemeClr val="tx1"/>
                </a:solidFill>
              </a:rPr>
              <a:t>poliartrit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1500166" y="4071942"/>
            <a:ext cx="5572164" cy="3571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Kalça, bilek, ve/veya küçük eklem tutulumu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3" name="12 Dikdörtgen"/>
          <p:cNvSpPr/>
          <p:nvPr/>
        </p:nvSpPr>
        <p:spPr>
          <a:xfrm>
            <a:off x="1500166" y="4643446"/>
            <a:ext cx="5572164" cy="3571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3-6 ayda </a:t>
            </a:r>
            <a:r>
              <a:rPr lang="tr-TR" dirty="0" err="1" smtClean="0">
                <a:solidFill>
                  <a:schemeClr val="tx1"/>
                </a:solidFill>
              </a:rPr>
              <a:t>steroid</a:t>
            </a:r>
            <a:r>
              <a:rPr lang="tr-TR" dirty="0" smtClean="0">
                <a:solidFill>
                  <a:schemeClr val="tx1"/>
                </a:solidFill>
              </a:rPr>
              <a:t> bağımlılığı gelişmesi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1500166" y="5286388"/>
            <a:ext cx="5572164" cy="3571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İlk biyolojik ajana iyi cevap vermemesi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5" name="14 Dikdörtgen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85800" y="476672"/>
            <a:ext cx="7772400" cy="8949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tr-TR" sz="4300" b="1" dirty="0" smtClean="0">
                <a:solidFill>
                  <a:schemeClr val="tx2"/>
                </a:solidFill>
              </a:rPr>
              <a:t>JIA </a:t>
            </a:r>
            <a:r>
              <a:rPr lang="tr-TR" sz="4300" b="1" dirty="0">
                <a:solidFill>
                  <a:schemeClr val="tx2"/>
                </a:solidFill>
              </a:rPr>
              <a:t>da </a:t>
            </a:r>
            <a:r>
              <a:rPr lang="tr-TR" sz="4300" b="1" dirty="0" smtClean="0">
                <a:solidFill>
                  <a:schemeClr val="tx2"/>
                </a:solidFill>
              </a:rPr>
              <a:t>Tedavi</a:t>
            </a:r>
            <a:endParaRPr lang="tr-TR" sz="4300" b="1" dirty="0">
              <a:solidFill>
                <a:schemeClr val="tx2"/>
              </a:solidFill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755576" y="1556792"/>
            <a:ext cx="8007424" cy="48245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tr-TR" sz="3200" b="1" u="sng" dirty="0">
                <a:solidFill>
                  <a:schemeClr val="tx2"/>
                </a:solidFill>
              </a:rPr>
              <a:t>Amaç</a:t>
            </a:r>
            <a:endParaRPr lang="tr-TR" sz="3200" b="1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800" b="1" dirty="0">
                <a:solidFill>
                  <a:schemeClr val="tx2"/>
                </a:solidFill>
              </a:rPr>
              <a:t>Akut</a:t>
            </a:r>
          </a:p>
          <a:p>
            <a:pPr marL="342900" indent="-342900">
              <a:spcBef>
                <a:spcPct val="20000"/>
              </a:spcBef>
            </a:pPr>
            <a:r>
              <a:rPr lang="tr-TR" sz="2400" b="1" dirty="0">
                <a:solidFill>
                  <a:schemeClr val="tx2"/>
                </a:solidFill>
              </a:rPr>
              <a:t>	-Hastayı rahatlatmak</a:t>
            </a:r>
          </a:p>
          <a:p>
            <a:pPr marL="342900" indent="-342900">
              <a:spcBef>
                <a:spcPct val="20000"/>
              </a:spcBef>
            </a:pPr>
            <a:r>
              <a:rPr lang="tr-TR" sz="2400" b="1" dirty="0">
                <a:solidFill>
                  <a:schemeClr val="tx2"/>
                </a:solidFill>
              </a:rPr>
              <a:t>	-Fonksiyonları korumak</a:t>
            </a:r>
          </a:p>
          <a:p>
            <a:pPr marL="342900" indent="-342900">
              <a:spcBef>
                <a:spcPct val="20000"/>
              </a:spcBef>
            </a:pPr>
            <a:r>
              <a:rPr lang="tr-TR" sz="2400" b="1" dirty="0">
                <a:solidFill>
                  <a:schemeClr val="tx2"/>
                </a:solidFill>
              </a:rPr>
              <a:t>	-</a:t>
            </a:r>
            <a:r>
              <a:rPr lang="tr-TR" sz="2400" b="1" dirty="0" err="1">
                <a:solidFill>
                  <a:schemeClr val="tx2"/>
                </a:solidFill>
              </a:rPr>
              <a:t>Deformiteleri</a:t>
            </a:r>
            <a:r>
              <a:rPr lang="tr-TR" sz="2400" b="1" dirty="0">
                <a:solidFill>
                  <a:schemeClr val="tx2"/>
                </a:solidFill>
              </a:rPr>
              <a:t> önlemek</a:t>
            </a:r>
          </a:p>
          <a:p>
            <a:pPr marL="342900" indent="-342900">
              <a:spcBef>
                <a:spcPct val="20000"/>
              </a:spcBef>
            </a:pPr>
            <a:r>
              <a:rPr lang="tr-TR" sz="2400" b="1" dirty="0">
                <a:solidFill>
                  <a:schemeClr val="tx2"/>
                </a:solidFill>
              </a:rPr>
              <a:t>	-</a:t>
            </a:r>
            <a:r>
              <a:rPr lang="tr-TR" sz="2400" b="1" dirty="0" err="1">
                <a:solidFill>
                  <a:schemeClr val="tx2"/>
                </a:solidFill>
              </a:rPr>
              <a:t>İnflamasyonu</a:t>
            </a:r>
            <a:r>
              <a:rPr lang="tr-TR" sz="2400" b="1" dirty="0">
                <a:solidFill>
                  <a:schemeClr val="tx2"/>
                </a:solidFill>
              </a:rPr>
              <a:t> kontrol etmek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3200" b="1" dirty="0">
                <a:solidFill>
                  <a:schemeClr val="tx2"/>
                </a:solidFill>
              </a:rPr>
              <a:t>Uzun Dönem</a:t>
            </a:r>
          </a:p>
          <a:p>
            <a:pPr marL="342900" indent="-342900">
              <a:spcBef>
                <a:spcPct val="20000"/>
              </a:spcBef>
            </a:pPr>
            <a:r>
              <a:rPr lang="tr-TR" sz="2400" b="1" dirty="0">
                <a:solidFill>
                  <a:schemeClr val="tx2"/>
                </a:solidFill>
              </a:rPr>
              <a:t>	-Hastalığın ve tedavinin yan etkilerini azaltmak</a:t>
            </a:r>
          </a:p>
          <a:p>
            <a:pPr marL="342900" indent="-342900">
              <a:spcBef>
                <a:spcPct val="20000"/>
              </a:spcBef>
            </a:pPr>
            <a:r>
              <a:rPr lang="tr-TR" sz="2400" b="1" dirty="0">
                <a:solidFill>
                  <a:schemeClr val="tx2"/>
                </a:solidFill>
              </a:rPr>
              <a:t>	-Normal büyüme ve gelişmenin sağlanması</a:t>
            </a:r>
          </a:p>
          <a:p>
            <a:pPr marL="342900" indent="-342900">
              <a:spcBef>
                <a:spcPct val="20000"/>
              </a:spcBef>
            </a:pPr>
            <a:r>
              <a:rPr lang="tr-TR" sz="2400" b="1" dirty="0">
                <a:solidFill>
                  <a:schemeClr val="tx2"/>
                </a:solidFill>
              </a:rPr>
              <a:t>	-Rehabilitasyon </a:t>
            </a:r>
          </a:p>
          <a:p>
            <a:pPr marL="342900" indent="-342900">
              <a:spcBef>
                <a:spcPct val="20000"/>
              </a:spcBef>
            </a:pPr>
            <a:r>
              <a:rPr lang="tr-TR" sz="2400" b="1" dirty="0">
                <a:solidFill>
                  <a:schemeClr val="tx2"/>
                </a:solidFill>
              </a:rPr>
              <a:t>	-Eğitim</a:t>
            </a:r>
            <a:endParaRPr lang="tr-TR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55576" y="1412776"/>
            <a:ext cx="8236024" cy="53690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tr-TR" sz="3200" b="1" u="sng" dirty="0">
                <a:solidFill>
                  <a:schemeClr val="tx2"/>
                </a:solidFill>
              </a:rPr>
              <a:t>Tedavi Ekibi</a:t>
            </a:r>
            <a:endParaRPr lang="tr-TR" sz="2600" b="1" u="sng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600" dirty="0">
                <a:solidFill>
                  <a:schemeClr val="tx2"/>
                </a:solidFill>
              </a:rPr>
              <a:t>Çocuk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600" dirty="0">
                <a:solidFill>
                  <a:schemeClr val="tx2"/>
                </a:solidFill>
              </a:rPr>
              <a:t>Aile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600" dirty="0">
                <a:solidFill>
                  <a:schemeClr val="tx2"/>
                </a:solidFill>
              </a:rPr>
              <a:t>Pediatrik </a:t>
            </a:r>
            <a:r>
              <a:rPr lang="tr-TR" sz="2600" dirty="0" err="1">
                <a:solidFill>
                  <a:schemeClr val="tx2"/>
                </a:solidFill>
              </a:rPr>
              <a:t>Romatolojist</a:t>
            </a:r>
            <a:endParaRPr lang="tr-TR" sz="26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600" dirty="0">
                <a:solidFill>
                  <a:schemeClr val="tx2"/>
                </a:solidFill>
              </a:rPr>
              <a:t>Fizik Tedavi Uzmanı, Fizyoterapist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600" dirty="0">
                <a:solidFill>
                  <a:schemeClr val="tx2"/>
                </a:solidFill>
              </a:rPr>
              <a:t>Hemşire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600" dirty="0">
                <a:solidFill>
                  <a:schemeClr val="tx2"/>
                </a:solidFill>
              </a:rPr>
              <a:t>Sosyal Hizmet </a:t>
            </a:r>
            <a:r>
              <a:rPr lang="tr-TR" sz="2600" dirty="0" err="1">
                <a:solidFill>
                  <a:schemeClr val="tx2"/>
                </a:solidFill>
              </a:rPr>
              <a:t>Uzm</a:t>
            </a:r>
            <a:r>
              <a:rPr lang="tr-TR" sz="2600" dirty="0">
                <a:solidFill>
                  <a:schemeClr val="tx2"/>
                </a:solidFill>
              </a:rPr>
              <a:t>, Psikolog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600" dirty="0">
                <a:solidFill>
                  <a:schemeClr val="tx2"/>
                </a:solidFill>
              </a:rPr>
              <a:t>Oftalmolog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600" dirty="0">
                <a:solidFill>
                  <a:schemeClr val="tx2"/>
                </a:solidFill>
              </a:rPr>
              <a:t>Diş Hekimi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600" dirty="0">
                <a:solidFill>
                  <a:schemeClr val="tx2"/>
                </a:solidFill>
              </a:rPr>
              <a:t>Beslenme Uzmanı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sz="2600" dirty="0">
                <a:solidFill>
                  <a:schemeClr val="tx2"/>
                </a:solidFill>
              </a:rPr>
              <a:t>Ortopedist</a:t>
            </a:r>
          </a:p>
          <a:p>
            <a:pPr marL="342900" indent="-342900">
              <a:spcBef>
                <a:spcPct val="20000"/>
              </a:spcBef>
            </a:pPr>
            <a:endParaRPr lang="tr-TR" sz="2600" b="1" dirty="0">
              <a:solidFill>
                <a:schemeClr val="tx2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476672"/>
            <a:ext cx="7772400" cy="8949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tr-TR" sz="4300" b="1" dirty="0" smtClean="0">
                <a:solidFill>
                  <a:schemeClr val="tx2"/>
                </a:solidFill>
              </a:rPr>
              <a:t>JIA </a:t>
            </a:r>
            <a:r>
              <a:rPr lang="tr-TR" sz="4300" b="1" dirty="0">
                <a:solidFill>
                  <a:schemeClr val="tx2"/>
                </a:solidFill>
              </a:rPr>
              <a:t>da </a:t>
            </a:r>
            <a:r>
              <a:rPr lang="tr-TR" sz="4300" b="1" dirty="0" smtClean="0">
                <a:solidFill>
                  <a:schemeClr val="tx2"/>
                </a:solidFill>
              </a:rPr>
              <a:t>Tedavi</a:t>
            </a:r>
            <a:endParaRPr lang="tr-TR" sz="43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tr-TR" dirty="0" smtClean="0">
                <a:solidFill>
                  <a:schemeClr val="tx2"/>
                </a:solidFill>
              </a:rPr>
              <a:t>JIA Tedavisinde Hedefler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>
                <a:solidFill>
                  <a:schemeClr val="tx2"/>
                </a:solidFill>
              </a:rPr>
              <a:t>Temel hedef hastalık aktivitesinin klinik olarak ortadan kalkmasını </a:t>
            </a:r>
            <a:r>
              <a:rPr lang="tr-TR" dirty="0" err="1" smtClean="0">
                <a:solidFill>
                  <a:schemeClr val="tx2"/>
                </a:solidFill>
              </a:rPr>
              <a:t>saglamak</a:t>
            </a:r>
            <a:r>
              <a:rPr lang="tr-TR" dirty="0" smtClean="0">
                <a:solidFill>
                  <a:schemeClr val="tx2"/>
                </a:solidFill>
              </a:rPr>
              <a:t> ve bu durumu </a:t>
            </a:r>
            <a:r>
              <a:rPr lang="tr-TR" dirty="0" err="1" smtClean="0">
                <a:solidFill>
                  <a:schemeClr val="tx2"/>
                </a:solidFill>
              </a:rPr>
              <a:t>surdurebilmektir</a:t>
            </a:r>
            <a:endParaRPr lang="tr-TR" dirty="0" smtClean="0">
              <a:solidFill>
                <a:schemeClr val="tx2"/>
              </a:solidFill>
            </a:endParaRPr>
          </a:p>
          <a:p>
            <a:r>
              <a:rPr lang="tr-TR" dirty="0" smtClean="0">
                <a:solidFill>
                  <a:schemeClr val="tx2"/>
                </a:solidFill>
              </a:rPr>
              <a:t>Ancak </a:t>
            </a:r>
            <a:r>
              <a:rPr lang="tr-TR" dirty="0" err="1" smtClean="0">
                <a:solidFill>
                  <a:schemeClr val="tx2"/>
                </a:solidFill>
              </a:rPr>
              <a:t>dusuk</a:t>
            </a:r>
            <a:r>
              <a:rPr lang="tr-TR" dirty="0" smtClean="0">
                <a:solidFill>
                  <a:schemeClr val="tx2"/>
                </a:solidFill>
              </a:rPr>
              <a:t> aktivite de kabul edilebilir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Hastalık aktivitesi 1-3 ay arayla düzenli olarak takip edilmelidir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Tedaviye cevap 3 ayda bir </a:t>
            </a:r>
            <a:r>
              <a:rPr lang="tr-TR" dirty="0" err="1" smtClean="0">
                <a:solidFill>
                  <a:schemeClr val="tx2"/>
                </a:solidFill>
              </a:rPr>
              <a:t>degerlendirilmelidir</a:t>
            </a:r>
            <a:endParaRPr lang="tr-TR" dirty="0" smtClean="0">
              <a:solidFill>
                <a:schemeClr val="tx2"/>
              </a:solidFill>
            </a:endParaRPr>
          </a:p>
          <a:p>
            <a:r>
              <a:rPr lang="tr-TR" dirty="0" err="1" smtClean="0">
                <a:solidFill>
                  <a:schemeClr val="tx2"/>
                </a:solidFill>
              </a:rPr>
              <a:t>Degerlendirmeler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gecerliligi</a:t>
            </a:r>
            <a:r>
              <a:rPr lang="tr-TR" dirty="0" smtClean="0">
                <a:solidFill>
                  <a:schemeClr val="tx2"/>
                </a:solidFill>
              </a:rPr>
              <a:t> daha </a:t>
            </a:r>
            <a:r>
              <a:rPr lang="tr-TR" dirty="0" err="1" smtClean="0">
                <a:solidFill>
                  <a:schemeClr val="tx2"/>
                </a:solidFill>
              </a:rPr>
              <a:t>onceden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gosterılmıs</a:t>
            </a:r>
            <a:r>
              <a:rPr lang="tr-TR" dirty="0" smtClean="0">
                <a:solidFill>
                  <a:schemeClr val="tx2"/>
                </a:solidFill>
              </a:rPr>
              <a:t> aktivite </a:t>
            </a:r>
            <a:r>
              <a:rPr lang="tr-TR" dirty="0" err="1" smtClean="0">
                <a:solidFill>
                  <a:schemeClr val="tx2"/>
                </a:solidFill>
              </a:rPr>
              <a:t>ölcum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aracları</a:t>
            </a:r>
            <a:r>
              <a:rPr lang="tr-TR" dirty="0" smtClean="0">
                <a:solidFill>
                  <a:schemeClr val="tx2"/>
                </a:solidFill>
              </a:rPr>
              <a:t> ile yapılmalıdır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Ayrıca tedavi </a:t>
            </a:r>
            <a:r>
              <a:rPr lang="tr-TR" dirty="0" err="1" smtClean="0">
                <a:solidFill>
                  <a:schemeClr val="tx2"/>
                </a:solidFill>
              </a:rPr>
              <a:t>sonucları</a:t>
            </a:r>
            <a:r>
              <a:rPr lang="tr-TR" dirty="0" smtClean="0">
                <a:solidFill>
                  <a:schemeClr val="tx2"/>
                </a:solidFill>
              </a:rPr>
              <a:t> da benzer </a:t>
            </a:r>
            <a:r>
              <a:rPr lang="tr-TR" dirty="0" err="1" smtClean="0">
                <a:solidFill>
                  <a:schemeClr val="tx2"/>
                </a:solidFill>
              </a:rPr>
              <a:t>sekılde</a:t>
            </a:r>
            <a:r>
              <a:rPr lang="tr-TR" dirty="0" smtClean="0">
                <a:solidFill>
                  <a:schemeClr val="tx2"/>
                </a:solidFill>
              </a:rPr>
              <a:t> ölçüm </a:t>
            </a:r>
            <a:r>
              <a:rPr lang="tr-TR" dirty="0" err="1" smtClean="0">
                <a:solidFill>
                  <a:schemeClr val="tx2"/>
                </a:solidFill>
              </a:rPr>
              <a:t>aracları</a:t>
            </a:r>
            <a:r>
              <a:rPr lang="tr-TR" dirty="0" smtClean="0">
                <a:solidFill>
                  <a:schemeClr val="tx2"/>
                </a:solidFill>
              </a:rPr>
              <a:t> kullanılarak </a:t>
            </a:r>
            <a:r>
              <a:rPr lang="tr-TR" dirty="0" err="1" smtClean="0">
                <a:solidFill>
                  <a:schemeClr val="tx2"/>
                </a:solidFill>
              </a:rPr>
              <a:t>degerlendirilmeli</a:t>
            </a:r>
            <a:r>
              <a:rPr lang="tr-TR" dirty="0" smtClean="0">
                <a:solidFill>
                  <a:schemeClr val="tx2"/>
                </a:solidFill>
              </a:rPr>
              <a:t> ve tedavi süreci planlanmalıdır</a:t>
            </a:r>
            <a:endParaRPr lang="tr-TR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87834"/>
            <a:ext cx="8229600" cy="101297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 smtClean="0">
                <a:solidFill>
                  <a:schemeClr val="tx2"/>
                </a:solidFill>
              </a:rPr>
              <a:t>JUVENİL İDİOPATİK ARTRİT</a:t>
            </a:r>
            <a:endParaRPr lang="tr-TR" dirty="0">
              <a:solidFill>
                <a:schemeClr val="tx2"/>
              </a:solidFill>
            </a:endParaRP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1" y="2196430"/>
            <a:ext cx="4896544" cy="3752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214339"/>
            <a:ext cx="3248025" cy="373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251520" y="620688"/>
            <a:ext cx="8229600" cy="94096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b="1" u="sng" dirty="0" smtClean="0">
                <a:solidFill>
                  <a:schemeClr val="tx2"/>
                </a:solidFill>
              </a:rPr>
              <a:t>TANIMLAR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457200" y="1340768"/>
            <a:ext cx="7859216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</a:t>
            </a:r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Tedaviye cevap</a:t>
            </a:r>
          </a:p>
          <a:p>
            <a:pPr>
              <a:buNone/>
            </a:pPr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	 1-3 aylık tedavi süresi sonrasında </a:t>
            </a:r>
            <a:r>
              <a:rPr lang="tr-TR" sz="2600" dirty="0" err="1" smtClean="0">
                <a:solidFill>
                  <a:schemeClr val="tx2">
                    <a:lumMod val="75000"/>
                  </a:schemeClr>
                </a:solidFill>
              </a:rPr>
              <a:t>degerlendirilmelidir</a:t>
            </a:r>
            <a:r>
              <a:rPr lang="tr-TR" sz="2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tedavi devam ettiği sürece 3 ayda bir tekrarlanmalıdır. Eklemin güncel durumu her seferinde aşağıdakilerden birisi gibi </a:t>
            </a:r>
            <a:r>
              <a:rPr lang="tr-TR" sz="2600" dirty="0" err="1" smtClean="0">
                <a:solidFill>
                  <a:schemeClr val="tx2">
                    <a:lumMod val="75000"/>
                  </a:schemeClr>
                </a:solidFill>
              </a:rPr>
              <a:t>dokümante</a:t>
            </a:r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 edilmelidir:</a:t>
            </a:r>
          </a:p>
          <a:p>
            <a:pPr lvl="1"/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Aktif </a:t>
            </a:r>
            <a:r>
              <a:rPr lang="tr-TR" sz="2600" dirty="0" err="1" smtClean="0">
                <a:solidFill>
                  <a:schemeClr val="tx2">
                    <a:lumMod val="75000"/>
                  </a:schemeClr>
                </a:solidFill>
              </a:rPr>
              <a:t>Snovit</a:t>
            </a:r>
            <a:endParaRPr lang="tr-TR" sz="26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Aktif </a:t>
            </a:r>
            <a:r>
              <a:rPr lang="tr-TR" sz="2600" dirty="0" err="1" smtClean="0">
                <a:solidFill>
                  <a:schemeClr val="tx2">
                    <a:lumMod val="75000"/>
                  </a:schemeClr>
                </a:solidFill>
              </a:rPr>
              <a:t>snovit</a:t>
            </a:r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 yok ancak hareket </a:t>
            </a:r>
            <a:r>
              <a:rPr lang="tr-TR" sz="2600" dirty="0" err="1" smtClean="0">
                <a:solidFill>
                  <a:schemeClr val="tx2">
                    <a:lumMod val="75000"/>
                  </a:schemeClr>
                </a:solidFill>
              </a:rPr>
              <a:t>kısıtlılıgı</a:t>
            </a:r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 mevcut</a:t>
            </a:r>
          </a:p>
          <a:p>
            <a:pPr lvl="1"/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Aktif </a:t>
            </a:r>
            <a:r>
              <a:rPr lang="tr-TR" sz="2600" dirty="0" err="1" smtClean="0">
                <a:solidFill>
                  <a:schemeClr val="tx2">
                    <a:lumMod val="75000"/>
                  </a:schemeClr>
                </a:solidFill>
              </a:rPr>
              <a:t>snovit</a:t>
            </a:r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 yok eklem hareketleri normal</a:t>
            </a:r>
          </a:p>
          <a:p>
            <a:pPr lvl="1">
              <a:buNone/>
            </a:pPr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İlaveten eklem dışı bulguların </a:t>
            </a:r>
            <a:r>
              <a:rPr lang="tr-TR" sz="2600" dirty="0" err="1" smtClean="0">
                <a:solidFill>
                  <a:schemeClr val="tx2">
                    <a:lumMod val="75000"/>
                  </a:schemeClr>
                </a:solidFill>
              </a:rPr>
              <a:t>olmadıgından</a:t>
            </a:r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tr-TR" sz="2600" dirty="0" err="1" smtClean="0">
                <a:solidFill>
                  <a:schemeClr val="tx2">
                    <a:lumMod val="75000"/>
                  </a:schemeClr>
                </a:solidFill>
              </a:rPr>
              <a:t>uveit</a:t>
            </a:r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tr-TR" sz="2600" dirty="0" err="1" smtClean="0">
                <a:solidFill>
                  <a:schemeClr val="tx2">
                    <a:lumMod val="75000"/>
                  </a:schemeClr>
                </a:solidFill>
              </a:rPr>
              <a:t>rash</a:t>
            </a:r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, LAP, </a:t>
            </a:r>
            <a:r>
              <a:rPr lang="tr-TR" sz="2600" dirty="0" err="1" smtClean="0">
                <a:solidFill>
                  <a:schemeClr val="tx2">
                    <a:lumMod val="75000"/>
                  </a:schemeClr>
                </a:solidFill>
              </a:rPr>
              <a:t>psoriasis</a:t>
            </a:r>
            <a:r>
              <a:rPr lang="tr-TR" sz="2600" dirty="0" smtClean="0">
                <a:solidFill>
                  <a:schemeClr val="tx2">
                    <a:lumMod val="75000"/>
                  </a:schemeClr>
                </a:solidFill>
              </a:rPr>
              <a:t> vb emin olunmalıdır.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409938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b="1" u="sng" dirty="0" smtClean="0">
                <a:solidFill>
                  <a:schemeClr val="tx2"/>
                </a:solidFill>
              </a:rPr>
              <a:t>TANIMLAR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811957"/>
            <a:ext cx="8229600" cy="471338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tr-TR" b="1" dirty="0" smtClean="0">
                <a:solidFill>
                  <a:schemeClr val="tx2"/>
                </a:solidFill>
              </a:rPr>
              <a:t>Klinik </a:t>
            </a:r>
            <a:r>
              <a:rPr lang="tr-TR" b="1" dirty="0" err="1" smtClean="0">
                <a:solidFill>
                  <a:schemeClr val="tx2"/>
                </a:solidFill>
              </a:rPr>
              <a:t>İnaktif</a:t>
            </a:r>
            <a:r>
              <a:rPr lang="tr-TR" b="1" dirty="0" smtClean="0">
                <a:solidFill>
                  <a:schemeClr val="tx2"/>
                </a:solidFill>
              </a:rPr>
              <a:t> Hastalık</a:t>
            </a:r>
            <a:r>
              <a:rPr lang="tr-TR" dirty="0" smtClean="0">
                <a:solidFill>
                  <a:schemeClr val="tx2"/>
                </a:solidFill>
              </a:rPr>
              <a:t>: (tüm parametrelerin karşılanması gerekir)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 Aktif </a:t>
            </a:r>
            <a:r>
              <a:rPr lang="tr-TR" dirty="0" err="1" smtClean="0">
                <a:solidFill>
                  <a:schemeClr val="tx2"/>
                </a:solidFill>
              </a:rPr>
              <a:t>artirit</a:t>
            </a:r>
            <a:r>
              <a:rPr lang="tr-TR" dirty="0" smtClean="0">
                <a:solidFill>
                  <a:schemeClr val="tx2"/>
                </a:solidFill>
              </a:rPr>
              <a:t> olan eklem olmaması</a:t>
            </a:r>
          </a:p>
          <a:p>
            <a:r>
              <a:rPr lang="tr-TR" dirty="0" err="1" smtClean="0">
                <a:solidFill>
                  <a:schemeClr val="tx2"/>
                </a:solidFill>
              </a:rPr>
              <a:t>JIA’ya</a:t>
            </a:r>
            <a:r>
              <a:rPr lang="tr-TR" dirty="0" smtClean="0">
                <a:solidFill>
                  <a:schemeClr val="tx2"/>
                </a:solidFill>
              </a:rPr>
              <a:t> bağlı ateş, kaşıntı, </a:t>
            </a:r>
            <a:r>
              <a:rPr lang="tr-TR" dirty="0" err="1" smtClean="0">
                <a:solidFill>
                  <a:schemeClr val="tx2"/>
                </a:solidFill>
              </a:rPr>
              <a:t>serozit</a:t>
            </a:r>
            <a:r>
              <a:rPr lang="tr-TR" dirty="0" smtClean="0">
                <a:solidFill>
                  <a:schemeClr val="tx2"/>
                </a:solidFill>
              </a:rPr>
              <a:t>, </a:t>
            </a:r>
            <a:r>
              <a:rPr lang="tr-TR" dirty="0" err="1" smtClean="0">
                <a:solidFill>
                  <a:schemeClr val="tx2"/>
                </a:solidFill>
              </a:rPr>
              <a:t>splenomegali</a:t>
            </a:r>
            <a:r>
              <a:rPr lang="tr-TR" dirty="0" smtClean="0">
                <a:solidFill>
                  <a:schemeClr val="tx2"/>
                </a:solidFill>
              </a:rPr>
              <a:t> veya </a:t>
            </a:r>
            <a:r>
              <a:rPr lang="tr-TR" dirty="0" err="1" smtClean="0">
                <a:solidFill>
                  <a:schemeClr val="tx2"/>
                </a:solidFill>
              </a:rPr>
              <a:t>lenfadenopati</a:t>
            </a:r>
            <a:r>
              <a:rPr lang="tr-TR" dirty="0" smtClean="0">
                <a:solidFill>
                  <a:schemeClr val="tx2"/>
                </a:solidFill>
              </a:rPr>
              <a:t> olmaması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 Aktif </a:t>
            </a:r>
            <a:r>
              <a:rPr lang="tr-TR" dirty="0" err="1" smtClean="0">
                <a:solidFill>
                  <a:schemeClr val="tx2"/>
                </a:solidFill>
              </a:rPr>
              <a:t>uveit</a:t>
            </a:r>
            <a:r>
              <a:rPr lang="tr-TR" dirty="0" smtClean="0">
                <a:solidFill>
                  <a:schemeClr val="tx2"/>
                </a:solidFill>
              </a:rPr>
              <a:t> olmaması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ESR ve CRP seviyelerinin normal limitler dahilinde olması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 Doktor GAS  skalasının mümkün olan en düşük seviyede olması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Sabah sertliği süresinin 15 dakikadan kısa olması</a:t>
            </a:r>
          </a:p>
          <a:p>
            <a:pPr>
              <a:buNone/>
            </a:pPr>
            <a:r>
              <a:rPr lang="tr-TR" dirty="0" smtClean="0">
                <a:solidFill>
                  <a:schemeClr val="tx2"/>
                </a:solidFill>
              </a:rPr>
              <a:t> </a:t>
            </a:r>
          </a:p>
          <a:p>
            <a:pPr>
              <a:buNone/>
            </a:pPr>
            <a:r>
              <a:rPr lang="tr-TR" b="1" dirty="0" smtClean="0">
                <a:solidFill>
                  <a:schemeClr val="tx2"/>
                </a:solidFill>
              </a:rPr>
              <a:t>İlaç Eşliğinde Klinik Düzelme</a:t>
            </a:r>
            <a:r>
              <a:rPr lang="tr-TR" dirty="0" smtClean="0">
                <a:solidFill>
                  <a:schemeClr val="tx2"/>
                </a:solidFill>
              </a:rPr>
              <a:t>: JIA tedavisi devem ederken, klinik hastalığın en az 6 ay sure ile sürekli </a:t>
            </a:r>
            <a:r>
              <a:rPr lang="tr-TR" dirty="0" err="1" smtClean="0">
                <a:solidFill>
                  <a:schemeClr val="tx2"/>
                </a:solidFill>
              </a:rPr>
              <a:t>inaktif</a:t>
            </a:r>
            <a:r>
              <a:rPr lang="tr-TR" dirty="0" smtClean="0">
                <a:solidFill>
                  <a:schemeClr val="tx2"/>
                </a:solidFill>
              </a:rPr>
              <a:t> olması</a:t>
            </a:r>
          </a:p>
          <a:p>
            <a:pPr>
              <a:buNone/>
            </a:pPr>
            <a:r>
              <a:rPr lang="tr-TR" dirty="0" smtClean="0">
                <a:solidFill>
                  <a:schemeClr val="tx2"/>
                </a:solidFill>
              </a:rPr>
              <a:t> </a:t>
            </a:r>
          </a:p>
          <a:p>
            <a:pPr>
              <a:buNone/>
            </a:pPr>
            <a:r>
              <a:rPr lang="tr-TR" b="1" dirty="0" smtClean="0">
                <a:solidFill>
                  <a:schemeClr val="tx2"/>
                </a:solidFill>
              </a:rPr>
              <a:t>İlaçsız Klinik Düzelme</a:t>
            </a:r>
            <a:r>
              <a:rPr lang="tr-TR" dirty="0" smtClean="0">
                <a:solidFill>
                  <a:schemeClr val="tx2"/>
                </a:solidFill>
              </a:rPr>
              <a:t>: JIA tedavisinde olmaksızın, klinik hastalığın en az 12 ay sure ile sürekli </a:t>
            </a:r>
            <a:r>
              <a:rPr lang="tr-TR" dirty="0" err="1" smtClean="0">
                <a:solidFill>
                  <a:schemeClr val="tx2"/>
                </a:solidFill>
              </a:rPr>
              <a:t>inaktif</a:t>
            </a:r>
            <a:r>
              <a:rPr lang="tr-TR" dirty="0" smtClean="0">
                <a:solidFill>
                  <a:schemeClr val="tx2"/>
                </a:solidFill>
              </a:rPr>
              <a:t> olması</a:t>
            </a:r>
          </a:p>
          <a:p>
            <a:endParaRPr lang="tr-TR" dirty="0" smtClean="0">
              <a:solidFill>
                <a:schemeClr val="tx2"/>
              </a:solidFill>
            </a:endParaRPr>
          </a:p>
          <a:p>
            <a:endParaRPr lang="tr-TR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b="1" u="sng" dirty="0" smtClean="0">
                <a:solidFill>
                  <a:schemeClr val="tx2"/>
                </a:solidFill>
              </a:rPr>
              <a:t>TANIMLAR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tr-TR" b="1" dirty="0" smtClean="0">
                <a:solidFill>
                  <a:schemeClr val="tx2"/>
                </a:solidFill>
              </a:rPr>
              <a:t>Tedavinin Başarısız Olması</a:t>
            </a:r>
            <a:r>
              <a:rPr lang="tr-TR" dirty="0" smtClean="0">
                <a:solidFill>
                  <a:schemeClr val="tx2"/>
                </a:solidFill>
              </a:rPr>
              <a:t>: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2 yada daha fazla eklemde </a:t>
            </a:r>
            <a:r>
              <a:rPr lang="tr-TR" dirty="0" err="1" smtClean="0">
                <a:solidFill>
                  <a:schemeClr val="tx2"/>
                </a:solidFill>
              </a:rPr>
              <a:t>artritin</a:t>
            </a:r>
            <a:r>
              <a:rPr lang="tr-TR" dirty="0" smtClean="0">
                <a:solidFill>
                  <a:schemeClr val="tx2"/>
                </a:solidFill>
              </a:rPr>
              <a:t> devam etmesi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12 ay içerisinde hastalığın alevlenmesini kontrol etmek için bağımsız olarak 2 veya daha fazla kez </a:t>
            </a:r>
            <a:r>
              <a:rPr lang="tr-TR" dirty="0" err="1" smtClean="0">
                <a:solidFill>
                  <a:schemeClr val="tx2"/>
                </a:solidFill>
              </a:rPr>
              <a:t>steroid</a:t>
            </a:r>
            <a:r>
              <a:rPr lang="tr-TR" dirty="0" smtClean="0">
                <a:solidFill>
                  <a:schemeClr val="tx2"/>
                </a:solidFill>
              </a:rPr>
              <a:t> kullanımı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Devam eden </a:t>
            </a:r>
            <a:r>
              <a:rPr lang="tr-TR" dirty="0" err="1" smtClean="0">
                <a:solidFill>
                  <a:schemeClr val="tx2"/>
                </a:solidFill>
              </a:rPr>
              <a:t>artrit</a:t>
            </a:r>
            <a:r>
              <a:rPr lang="tr-TR" dirty="0" smtClean="0">
                <a:solidFill>
                  <a:schemeClr val="tx2"/>
                </a:solidFill>
              </a:rPr>
              <a:t> sebebiyle ciddi hastalıkların gelişmesi veya kötüye gitmesi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 Tedavi </a:t>
            </a:r>
            <a:r>
              <a:rPr lang="tr-TR" dirty="0" err="1" smtClean="0">
                <a:solidFill>
                  <a:schemeClr val="tx2"/>
                </a:solidFill>
              </a:rPr>
              <a:t>intoleransı</a:t>
            </a:r>
            <a:r>
              <a:rPr lang="tr-TR" dirty="0" smtClean="0">
                <a:solidFill>
                  <a:schemeClr val="tx2"/>
                </a:solidFill>
              </a:rPr>
              <a:t> – enjeksiyonlara tolerans gösterememe dahil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Aktif </a:t>
            </a:r>
            <a:r>
              <a:rPr lang="tr-TR" dirty="0" err="1" smtClean="0">
                <a:solidFill>
                  <a:schemeClr val="tx2"/>
                </a:solidFill>
              </a:rPr>
              <a:t>uveit</a:t>
            </a:r>
            <a:r>
              <a:rPr lang="tr-TR" dirty="0" smtClean="0">
                <a:solidFill>
                  <a:schemeClr val="tx2"/>
                </a:solidFill>
              </a:rPr>
              <a:t> için süregelen kanıt, </a:t>
            </a:r>
            <a:r>
              <a:rPr lang="tr-TR" dirty="0" err="1" smtClean="0">
                <a:solidFill>
                  <a:schemeClr val="tx2"/>
                </a:solidFill>
              </a:rPr>
              <a:t>inaktif</a:t>
            </a:r>
            <a:r>
              <a:rPr lang="tr-TR" dirty="0" smtClean="0">
                <a:solidFill>
                  <a:schemeClr val="tx2"/>
                </a:solidFill>
              </a:rPr>
              <a:t> eklem hastalıklarının varlığı durumunda da</a:t>
            </a:r>
          </a:p>
          <a:p>
            <a:endParaRPr lang="tr-TR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tr-TR" sz="3600" dirty="0" smtClean="0">
                <a:solidFill>
                  <a:schemeClr val="tx2"/>
                </a:solidFill>
              </a:rPr>
              <a:t>Çocuk </a:t>
            </a:r>
            <a:r>
              <a:rPr lang="tr-TR" sz="3600" dirty="0" err="1" smtClean="0">
                <a:solidFill>
                  <a:schemeClr val="tx2"/>
                </a:solidFill>
              </a:rPr>
              <a:t>Romatolojide</a:t>
            </a:r>
            <a:r>
              <a:rPr lang="tr-TR" sz="3600" dirty="0" smtClean="0">
                <a:solidFill>
                  <a:schemeClr val="tx2"/>
                </a:solidFill>
              </a:rPr>
              <a:t> kullanılan hastalık aktivitesi ölçüm yöntemleri</a:t>
            </a:r>
            <a:endParaRPr lang="tr-TR" sz="3600" dirty="0">
              <a:solidFill>
                <a:schemeClr val="tx2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772816"/>
            <a:ext cx="8319298" cy="435334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tr-TR" sz="4600" b="1" dirty="0" smtClean="0">
                <a:solidFill>
                  <a:schemeClr val="tx2"/>
                </a:solidFill>
              </a:rPr>
              <a:t>ACR </a:t>
            </a:r>
            <a:r>
              <a:rPr lang="tr-TR" sz="4600" b="1" dirty="0" err="1" smtClean="0">
                <a:solidFill>
                  <a:schemeClr val="tx2"/>
                </a:solidFill>
              </a:rPr>
              <a:t>Pedi</a:t>
            </a:r>
            <a:r>
              <a:rPr lang="tr-TR" sz="4600" b="1" dirty="0" smtClean="0">
                <a:solidFill>
                  <a:schemeClr val="tx2"/>
                </a:solidFill>
              </a:rPr>
              <a:t> çekirdek seti 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Hastalık etkinliğinin tümden değerlendirmesi, Doktor GAS (10 cm Görsel </a:t>
            </a:r>
            <a:r>
              <a:rPr lang="tr-TR" dirty="0" err="1" smtClean="0">
                <a:solidFill>
                  <a:schemeClr val="tx2"/>
                </a:solidFill>
              </a:rPr>
              <a:t>analog</a:t>
            </a:r>
            <a:r>
              <a:rPr lang="tr-TR" dirty="0" smtClean="0">
                <a:solidFill>
                  <a:schemeClr val="tx2"/>
                </a:solidFill>
              </a:rPr>
              <a:t> skala)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 Hastalık etkinliğinin tümden değerlendirmesi, Ebeveyn/hasta GAS </a:t>
            </a:r>
            <a:r>
              <a:rPr lang="sv-SE" dirty="0" smtClean="0">
                <a:solidFill>
                  <a:schemeClr val="tx2"/>
                </a:solidFill>
              </a:rPr>
              <a:t>(10 cm Görsel analog skala).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İşlevsel yeterlilik - CHAQ, (</a:t>
            </a:r>
            <a:r>
              <a:rPr lang="tr-TR" dirty="0" err="1" smtClean="0">
                <a:solidFill>
                  <a:schemeClr val="tx2"/>
                </a:solidFill>
              </a:rPr>
              <a:t>Childhood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Health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Assessment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Questionnaire</a:t>
            </a:r>
            <a:r>
              <a:rPr lang="tr-TR" dirty="0" smtClean="0">
                <a:solidFill>
                  <a:schemeClr val="tx2"/>
                </a:solidFill>
              </a:rPr>
              <a:t>).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 Aktif eklem sayısı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 Hareketi kısıtlanmış eklem sayısı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Eritrosit </a:t>
            </a:r>
            <a:r>
              <a:rPr lang="tr-TR" dirty="0" err="1" smtClean="0">
                <a:solidFill>
                  <a:schemeClr val="tx2"/>
                </a:solidFill>
              </a:rPr>
              <a:t>sedimentasyon</a:t>
            </a:r>
            <a:r>
              <a:rPr lang="tr-TR" dirty="0" smtClean="0">
                <a:solidFill>
                  <a:schemeClr val="tx2"/>
                </a:solidFill>
              </a:rPr>
              <a:t> hızı</a:t>
            </a:r>
          </a:p>
          <a:p>
            <a:pPr>
              <a:buNone/>
            </a:pPr>
            <a:r>
              <a:rPr lang="tr-TR" sz="2600" dirty="0" smtClean="0">
                <a:solidFill>
                  <a:schemeClr val="tx2"/>
                </a:solidFill>
              </a:rPr>
              <a:t>	ACR </a:t>
            </a:r>
            <a:r>
              <a:rPr lang="tr-TR" sz="2600" dirty="0" err="1" smtClean="0">
                <a:solidFill>
                  <a:schemeClr val="tx2"/>
                </a:solidFill>
              </a:rPr>
              <a:t>Pedi</a:t>
            </a:r>
            <a:r>
              <a:rPr lang="tr-TR" sz="2600" dirty="0" smtClean="0">
                <a:solidFill>
                  <a:schemeClr val="tx2"/>
                </a:solidFill>
              </a:rPr>
              <a:t> 30, 50, 70, 90, 100 yanıtları Altı çekirdekli setin en az üçünde başlangıç değerlerine göre sırasıyla %30, 50, 70, 90, 100 iyileşmenin sağlanması, bununla birlikte tek bir çekirdek setinde dahi %30 kötüleşmenin olmaması.</a:t>
            </a:r>
          </a:p>
          <a:p>
            <a:endParaRPr lang="tr-TR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DS-27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857224" y="928670"/>
            <a:ext cx="5786478" cy="571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2"/>
                </a:solidFill>
              </a:rPr>
              <a:t>Sistemik JIA da tedavi etkinliğinin ölçümünde kullanılan “</a:t>
            </a:r>
            <a:r>
              <a:rPr lang="tr-TR" dirty="0" err="1" smtClean="0">
                <a:solidFill>
                  <a:schemeClr val="tx2"/>
                </a:solidFill>
              </a:rPr>
              <a:t>Juvenile</a:t>
            </a:r>
            <a:r>
              <a:rPr lang="tr-TR" dirty="0" smtClean="0">
                <a:solidFill>
                  <a:schemeClr val="tx2"/>
                </a:solidFill>
              </a:rPr>
              <a:t>  </a:t>
            </a:r>
            <a:r>
              <a:rPr lang="tr-TR" dirty="0" err="1" smtClean="0">
                <a:solidFill>
                  <a:schemeClr val="tx2"/>
                </a:solidFill>
              </a:rPr>
              <a:t>Arthritis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Disease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Activity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Score</a:t>
            </a:r>
            <a:r>
              <a:rPr lang="tr-TR" dirty="0" smtClean="0">
                <a:solidFill>
                  <a:schemeClr val="tx2"/>
                </a:solidFill>
              </a:rPr>
              <a:t>(JADAS)”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DS-29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642910" y="714356"/>
            <a:ext cx="7786742" cy="571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tx2"/>
                </a:solidFill>
              </a:rPr>
              <a:t>JADAS </a:t>
            </a:r>
            <a:r>
              <a:rPr lang="tr-TR" sz="2400" dirty="0" err="1" smtClean="0">
                <a:solidFill>
                  <a:schemeClr val="tx2"/>
                </a:solidFill>
              </a:rPr>
              <a:t>Cutt</a:t>
            </a:r>
            <a:r>
              <a:rPr lang="tr-TR" sz="2400" dirty="0" smtClean="0">
                <a:solidFill>
                  <a:schemeClr val="tx2"/>
                </a:solidFill>
              </a:rPr>
              <a:t>-of değerlerine göre hastalık aktivitesinin ölçümü</a:t>
            </a:r>
            <a:endParaRPr lang="tr-TR" sz="2400" dirty="0">
              <a:solidFill>
                <a:schemeClr val="tx2"/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0" y="6357958"/>
            <a:ext cx="9144000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DS-30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6429396"/>
            <a:ext cx="9144000" cy="428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S-21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5790" y="836712"/>
            <a:ext cx="815242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TextBox 4"/>
          <p:cNvSpPr txBox="1"/>
          <p:nvPr/>
        </p:nvSpPr>
        <p:spPr>
          <a:xfrm>
            <a:off x="971600" y="83671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tx2">
                    <a:lumMod val="50000"/>
                  </a:schemeClr>
                </a:solidFill>
              </a:rPr>
              <a:t>İlk Beş Yılda Hastalığın </a:t>
            </a:r>
            <a:r>
              <a:rPr lang="tr-TR" sz="2000" b="1" dirty="0" err="1" smtClean="0">
                <a:solidFill>
                  <a:schemeClr val="tx2">
                    <a:lumMod val="50000"/>
                  </a:schemeClr>
                </a:solidFill>
              </a:rPr>
              <a:t>İnaktif</a:t>
            </a:r>
            <a:r>
              <a:rPr lang="tr-TR" sz="2000" b="1" dirty="0" smtClean="0">
                <a:solidFill>
                  <a:schemeClr val="tx2">
                    <a:lumMod val="50000"/>
                  </a:schemeClr>
                </a:solidFill>
              </a:rPr>
              <a:t> Olması </a:t>
            </a:r>
            <a:r>
              <a:rPr lang="tr-TR" sz="2000" b="1" dirty="0" err="1" smtClean="0">
                <a:solidFill>
                  <a:schemeClr val="tx2">
                    <a:lumMod val="50000"/>
                  </a:schemeClr>
                </a:solidFill>
              </a:rPr>
              <a:t>Prognoz’un</a:t>
            </a:r>
            <a:r>
              <a:rPr lang="tr-TR" sz="2000" b="1" dirty="0" smtClean="0">
                <a:solidFill>
                  <a:schemeClr val="tx2">
                    <a:lumMod val="50000"/>
                  </a:schemeClr>
                </a:solidFill>
              </a:rPr>
              <a:t> İyi Olacağına İşaret Eder!</a:t>
            </a:r>
            <a:endParaRPr lang="tr-TR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08520" y="6381328"/>
            <a:ext cx="9793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</a:t>
            </a:r>
            <a:r>
              <a:rPr lang="tr-TR" dirty="0" err="1" smtClean="0">
                <a:solidFill>
                  <a:schemeClr val="tx2"/>
                </a:solidFill>
              </a:rPr>
              <a:t>edavide</a:t>
            </a:r>
            <a:r>
              <a:rPr lang="tr-TR" dirty="0" smtClean="0">
                <a:solidFill>
                  <a:schemeClr val="tx2"/>
                </a:solidFill>
              </a:rPr>
              <a:t> Kullanılan İlaçlar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Steroid</a:t>
            </a:r>
            <a:r>
              <a:rPr lang="tr-TR" dirty="0" err="1" smtClean="0">
                <a:solidFill>
                  <a:schemeClr val="tx2"/>
                </a:solidFill>
              </a:rPr>
              <a:t>ler</a:t>
            </a:r>
            <a:r>
              <a:rPr lang="en-US" dirty="0" smtClean="0">
                <a:solidFill>
                  <a:schemeClr val="tx2"/>
                </a:solidFill>
              </a:rPr>
              <a:t> – </a:t>
            </a:r>
            <a:r>
              <a:rPr lang="tr-TR" dirty="0" smtClean="0">
                <a:solidFill>
                  <a:schemeClr val="tx2"/>
                </a:solidFill>
              </a:rPr>
              <a:t>eklem içine</a:t>
            </a:r>
            <a:r>
              <a:rPr lang="en-US" dirty="0" smtClean="0">
                <a:solidFill>
                  <a:schemeClr val="tx2"/>
                </a:solidFill>
              </a:rPr>
              <a:t> /oral</a:t>
            </a:r>
            <a:r>
              <a:rPr lang="tr-TR" dirty="0" smtClean="0">
                <a:solidFill>
                  <a:schemeClr val="tx2"/>
                </a:solidFill>
              </a:rPr>
              <a:t> IV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Non steroid anti </a:t>
            </a:r>
            <a:r>
              <a:rPr lang="en-US" dirty="0" err="1" smtClean="0">
                <a:solidFill>
                  <a:schemeClr val="tx2"/>
                </a:solidFill>
              </a:rPr>
              <a:t>inflam</a:t>
            </a:r>
            <a:r>
              <a:rPr lang="tr-TR" dirty="0" err="1" smtClean="0">
                <a:solidFill>
                  <a:schemeClr val="tx2"/>
                </a:solidFill>
              </a:rPr>
              <a:t>atuar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ılaclar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DMARDS </a:t>
            </a:r>
            <a:endParaRPr lang="tr-TR" dirty="0" smtClean="0">
              <a:solidFill>
                <a:schemeClr val="tx2"/>
              </a:solidFill>
            </a:endParaRPr>
          </a:p>
          <a:p>
            <a:pPr lvl="1">
              <a:buNone/>
            </a:pPr>
            <a:r>
              <a:rPr lang="en-US" dirty="0" smtClean="0">
                <a:solidFill>
                  <a:schemeClr val="tx2"/>
                </a:solidFill>
              </a:rPr>
              <a:t>– </a:t>
            </a:r>
            <a:r>
              <a:rPr lang="en-US" dirty="0" err="1" smtClean="0">
                <a:solidFill>
                  <a:schemeClr val="tx2"/>
                </a:solidFill>
              </a:rPr>
              <a:t>Methotrexate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sulfasalazine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leflunomide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cyclosporine,thalidomide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Bi</a:t>
            </a:r>
            <a:r>
              <a:rPr lang="tr-TR" dirty="0" smtClean="0">
                <a:solidFill>
                  <a:schemeClr val="tx2"/>
                </a:solidFill>
              </a:rPr>
              <a:t>y</a:t>
            </a:r>
            <a:r>
              <a:rPr lang="en-US" dirty="0" err="1" smtClean="0">
                <a:solidFill>
                  <a:schemeClr val="tx2"/>
                </a:solidFill>
              </a:rPr>
              <a:t>olo</a:t>
            </a:r>
            <a:r>
              <a:rPr lang="tr-TR" dirty="0" err="1" smtClean="0">
                <a:solidFill>
                  <a:schemeClr val="tx2"/>
                </a:solidFill>
              </a:rPr>
              <a:t>jik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Ilaçlar</a:t>
            </a:r>
            <a:endParaRPr lang="tr-TR" dirty="0" smtClean="0">
              <a:solidFill>
                <a:schemeClr val="tx2"/>
              </a:solidFill>
            </a:endParaRPr>
          </a:p>
          <a:p>
            <a:pPr lvl="1">
              <a:buNone/>
            </a:pPr>
            <a:r>
              <a:rPr lang="en-US" dirty="0" smtClean="0">
                <a:solidFill>
                  <a:schemeClr val="tx2"/>
                </a:solidFill>
              </a:rPr>
              <a:t> – TNF alpha blockers, IL-1, IL-6 blockers, </a:t>
            </a:r>
            <a:r>
              <a:rPr lang="en-US" dirty="0" err="1" smtClean="0">
                <a:solidFill>
                  <a:schemeClr val="tx2"/>
                </a:solidFill>
              </a:rPr>
              <a:t>costimulation</a:t>
            </a:r>
            <a:r>
              <a:rPr lang="en-US" dirty="0" smtClean="0">
                <a:solidFill>
                  <a:schemeClr val="tx2"/>
                </a:solidFill>
              </a:rPr>
              <a:t> inhibitors ,</a:t>
            </a:r>
            <a:r>
              <a:rPr lang="en-US" dirty="0" err="1" smtClean="0">
                <a:solidFill>
                  <a:schemeClr val="tx2"/>
                </a:solidFill>
              </a:rPr>
              <a:t>Rituximab</a:t>
            </a:r>
            <a:r>
              <a:rPr lang="en-US" dirty="0" smtClean="0">
                <a:solidFill>
                  <a:schemeClr val="tx2"/>
                </a:solidFill>
              </a:rPr>
              <a:t>,  IVI</a:t>
            </a:r>
            <a:r>
              <a:rPr lang="tr-TR" dirty="0" smtClean="0">
                <a:solidFill>
                  <a:schemeClr val="tx2"/>
                </a:solidFill>
              </a:rPr>
              <a:t>G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8D8B-30C1-4DBA-9ABE-8F9F5385B8D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692696"/>
            <a:ext cx="8596313" cy="867281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tr-TR" sz="4000" b="1" dirty="0" err="1" smtClean="0">
                <a:solidFill>
                  <a:schemeClr val="tx2"/>
                </a:solidFill>
                <a:latin typeface="Times New Roman" charset="0"/>
              </a:rPr>
              <a:t>Non</a:t>
            </a:r>
            <a:r>
              <a:rPr lang="tr-TR" sz="4000" b="1" dirty="0" smtClean="0">
                <a:solidFill>
                  <a:schemeClr val="tx2"/>
                </a:solidFill>
                <a:latin typeface="Times New Roman" charset="0"/>
              </a:rPr>
              <a:t>-</a:t>
            </a:r>
            <a:r>
              <a:rPr lang="tr-TR" sz="4000" b="1" dirty="0" err="1" smtClean="0">
                <a:solidFill>
                  <a:schemeClr val="tx2"/>
                </a:solidFill>
                <a:latin typeface="Times New Roman" charset="0"/>
              </a:rPr>
              <a:t>steroid</a:t>
            </a:r>
            <a:r>
              <a:rPr lang="tr-TR" sz="4000" b="1" dirty="0" smtClean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tr-TR" sz="4000" b="1" dirty="0" err="1" smtClean="0">
                <a:solidFill>
                  <a:schemeClr val="tx2"/>
                </a:solidFill>
                <a:latin typeface="Times New Roman" charset="0"/>
              </a:rPr>
              <a:t>antiinflamatuar</a:t>
            </a:r>
            <a:r>
              <a:rPr lang="tr-TR" sz="4000" b="1" dirty="0" smtClean="0">
                <a:solidFill>
                  <a:schemeClr val="tx2"/>
                </a:solidFill>
                <a:latin typeface="Times New Roman" charset="0"/>
              </a:rPr>
              <a:t>  ilaçlar</a:t>
            </a:r>
            <a:endParaRPr lang="tr-TR" sz="4400" b="1" dirty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2856"/>
            <a:ext cx="8229600" cy="3921299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Artrit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tedavisinde 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en sık kullanılan ilaçlardır</a:t>
            </a:r>
            <a:endParaRPr lang="tr-TR" sz="28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800" dirty="0" err="1">
                <a:solidFill>
                  <a:schemeClr val="tx2"/>
                </a:solidFill>
              </a:rPr>
              <a:t>A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raşidonik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asidi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prostaglandinlere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dönüştüren bir enzim olan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siklo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oksijenazı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inhibe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 ederler. Serbest oksijen radikallerini,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nötrofil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agregasyonunu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ve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fosfolipaz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C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yi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inhibe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edici özellikleri vardır. </a:t>
            </a:r>
            <a:endParaRPr lang="tr-TR" sz="28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Ayrıca aktive T ve B  hücreleri azalttıkları bildirilmektedir. </a:t>
            </a:r>
            <a:endParaRPr lang="tr-TR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 smtClean="0">
                <a:solidFill>
                  <a:schemeClr val="tx2"/>
                </a:solidFill>
              </a:rPr>
              <a:t>JIA Sınıflaması</a:t>
            </a:r>
            <a:endParaRPr lang="tr-TR" dirty="0">
              <a:solidFill>
                <a:schemeClr val="tx2"/>
              </a:solidFill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93559"/>
            <a:ext cx="8229600" cy="433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609600"/>
            <a:ext cx="9172575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hangingPunct="0"/>
            <a:endParaRPr lang="tr-TR" sz="4400" b="1" dirty="0">
              <a:latin typeface="Times New Roman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533400" y="2286000"/>
            <a:ext cx="86106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tr-TR" sz="3000" dirty="0" err="1" smtClean="0">
                <a:solidFill>
                  <a:schemeClr val="tx2"/>
                </a:solidFill>
              </a:rPr>
              <a:t>Naproxen</a:t>
            </a:r>
            <a:r>
              <a:rPr lang="tr-TR" sz="3000" dirty="0" smtClean="0">
                <a:solidFill>
                  <a:schemeClr val="tx2"/>
                </a:solidFill>
              </a:rPr>
              <a:t> </a:t>
            </a:r>
            <a:r>
              <a:rPr lang="tr-TR" sz="3000" dirty="0">
                <a:solidFill>
                  <a:schemeClr val="tx2"/>
                </a:solidFill>
              </a:rPr>
              <a:t>15-20 mg/kg/gün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tr-TR" sz="3000" dirty="0" err="1">
                <a:solidFill>
                  <a:schemeClr val="tx2"/>
                </a:solidFill>
              </a:rPr>
              <a:t>Tolmetin</a:t>
            </a:r>
            <a:r>
              <a:rPr lang="tr-TR" sz="3000" dirty="0">
                <a:solidFill>
                  <a:schemeClr val="tx2"/>
                </a:solidFill>
              </a:rPr>
              <a:t> sodyum 25-30 mg/kg/gün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tr-TR" sz="3000" dirty="0" err="1">
                <a:solidFill>
                  <a:schemeClr val="tx2"/>
                </a:solidFill>
              </a:rPr>
              <a:t>İbuprofen</a:t>
            </a:r>
            <a:r>
              <a:rPr lang="tr-TR" sz="3000" dirty="0">
                <a:solidFill>
                  <a:schemeClr val="tx2"/>
                </a:solidFill>
              </a:rPr>
              <a:t> </a:t>
            </a:r>
            <a:r>
              <a:rPr lang="tr-TR" sz="3000" dirty="0" smtClean="0">
                <a:solidFill>
                  <a:schemeClr val="tx2"/>
                </a:solidFill>
              </a:rPr>
              <a:t>30-40mg/kg/gün</a:t>
            </a:r>
            <a:endParaRPr lang="tr-TR" sz="3000" dirty="0">
              <a:solidFill>
                <a:schemeClr val="tx2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tr-TR" sz="3000" dirty="0" err="1">
                <a:solidFill>
                  <a:schemeClr val="tx2"/>
                </a:solidFill>
              </a:rPr>
              <a:t>İndometazin</a:t>
            </a:r>
            <a:r>
              <a:rPr lang="tr-TR" sz="3000" dirty="0">
                <a:solidFill>
                  <a:schemeClr val="tx2"/>
                </a:solidFill>
              </a:rPr>
              <a:t> 1-2mg/kg/gün(sistemik formda)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tr-TR" sz="3000" dirty="0" err="1">
                <a:solidFill>
                  <a:schemeClr val="tx2"/>
                </a:solidFill>
              </a:rPr>
              <a:t>Diclofenac</a:t>
            </a:r>
            <a:r>
              <a:rPr lang="tr-TR" sz="3000" dirty="0">
                <a:solidFill>
                  <a:schemeClr val="tx2"/>
                </a:solidFill>
              </a:rPr>
              <a:t>  2-3 mg/kg/gün</a:t>
            </a:r>
          </a:p>
          <a:p>
            <a:pPr marL="342900" indent="-3429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tr-TR" sz="3000" dirty="0" err="1">
                <a:solidFill>
                  <a:schemeClr val="tx2"/>
                </a:solidFill>
              </a:rPr>
              <a:t>Piroksikam</a:t>
            </a:r>
            <a:r>
              <a:rPr lang="tr-TR" sz="3000" dirty="0">
                <a:solidFill>
                  <a:schemeClr val="tx2"/>
                </a:solidFill>
              </a:rPr>
              <a:t> 0.3mg/kg/gün tek dozda</a:t>
            </a:r>
            <a:endParaRPr lang="tr-TR" sz="2800" dirty="0">
              <a:solidFill>
                <a:schemeClr val="tx2"/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1000100" y="1000108"/>
            <a:ext cx="693459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tr-TR" sz="3600" dirty="0" err="1" smtClean="0">
                <a:solidFill>
                  <a:schemeClr val="tx2"/>
                </a:solidFill>
                <a:latin typeface="Times New Roman" charset="0"/>
              </a:rPr>
              <a:t>Non</a:t>
            </a:r>
            <a:r>
              <a:rPr lang="tr-TR" sz="3600" dirty="0" smtClean="0">
                <a:solidFill>
                  <a:schemeClr val="tx2"/>
                </a:solidFill>
                <a:latin typeface="Times New Roman" charset="0"/>
              </a:rPr>
              <a:t>-</a:t>
            </a:r>
            <a:r>
              <a:rPr lang="tr-TR" sz="3600" dirty="0" err="1" smtClean="0">
                <a:solidFill>
                  <a:schemeClr val="tx2"/>
                </a:solidFill>
                <a:latin typeface="Times New Roman" charset="0"/>
              </a:rPr>
              <a:t>steroid</a:t>
            </a:r>
            <a:r>
              <a:rPr lang="tr-TR" sz="3600" dirty="0" smtClean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tr-TR" sz="3600" dirty="0" err="1" smtClean="0">
                <a:solidFill>
                  <a:schemeClr val="tx2"/>
                </a:solidFill>
                <a:latin typeface="Times New Roman" charset="0"/>
              </a:rPr>
              <a:t>antiinflamatuar</a:t>
            </a:r>
            <a:r>
              <a:rPr lang="tr-TR" sz="3600" dirty="0" smtClean="0">
                <a:solidFill>
                  <a:schemeClr val="tx2"/>
                </a:solidFill>
                <a:latin typeface="Times New Roman" charset="0"/>
              </a:rPr>
              <a:t>  ilaçlar</a:t>
            </a:r>
            <a:endParaRPr lang="tr-TR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b="1" dirty="0" err="1">
                <a:solidFill>
                  <a:schemeClr val="tx2"/>
                </a:solidFill>
                <a:cs typeface="Times New Roman" charset="0"/>
              </a:rPr>
              <a:t>Glukokortikoidler</a:t>
            </a:r>
            <a:endParaRPr lang="tr-TR" b="1" dirty="0">
              <a:solidFill>
                <a:schemeClr val="tx2"/>
              </a:solidFill>
              <a:cs typeface="Times New Roman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676400"/>
            <a:ext cx="7772400" cy="46482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Antienflamatuar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ve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immunuosupresif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etkisi nedeniyle tedavide kullanılmaktadır.</a:t>
            </a:r>
            <a:endParaRPr lang="tr-TR" sz="28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Steroid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makrofaj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diferansiasyonunu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ve fonksiyonunu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antagonize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eder ve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nötrofillerin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endotele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adezyonunu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inhibe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eder. </a:t>
            </a:r>
            <a:endParaRPr lang="tr-TR" sz="28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800" dirty="0" err="1">
                <a:solidFill>
                  <a:schemeClr val="tx2"/>
                </a:solidFill>
              </a:rPr>
              <a:t>M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ast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hücre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degranülasyonunu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,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fibroblast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ve T hücre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proliferasyonu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ve fonksiyonunu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inhibe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edici,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vasküler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permeabiliteyi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azaltıcı etkiye sahiptir.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Araşidonik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asit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metabolitlerinin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hem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siklooksijenaz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hem de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lipooksijenaz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yolunu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inhibe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eder</a:t>
            </a:r>
            <a:endParaRPr lang="tr-TR" sz="2800" b="1" dirty="0">
              <a:solidFill>
                <a:schemeClr val="tx2"/>
              </a:solidFill>
              <a:cs typeface="Times New Roman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b="1" dirty="0">
                <a:solidFill>
                  <a:schemeClr val="tx2"/>
                </a:solidFill>
                <a:cs typeface="Times New Roman" charset="0"/>
              </a:rPr>
              <a:t>Sistemik </a:t>
            </a:r>
            <a:r>
              <a:rPr lang="tr-TR" b="1" dirty="0" err="1">
                <a:solidFill>
                  <a:schemeClr val="tx2"/>
                </a:solidFill>
                <a:cs typeface="Times New Roman" charset="0"/>
              </a:rPr>
              <a:t>steroid</a:t>
            </a:r>
            <a:endParaRPr lang="tr-TR" b="1" dirty="0">
              <a:solidFill>
                <a:schemeClr val="tx2"/>
              </a:solidFill>
              <a:cs typeface="Times New Roman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817712"/>
            <a:ext cx="7772400" cy="44196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tr-TR" sz="2800" dirty="0">
                <a:solidFill>
                  <a:schemeClr val="tx2"/>
                </a:solidFill>
              </a:rPr>
              <a:t>Ö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zellikle ciddi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kardiak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tutulum gibi kritik durumlarda tercih edilir, ya da  sistemik JRA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nın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hayatı tehdit eden komplikasyonlarının varlığında ve bulguların baskılanmasında kullanılmaktadır.</a:t>
            </a:r>
            <a:endParaRPr lang="tr-TR" sz="28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Anti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artritik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tedavi için mümkün olduğunca tercih edilmemelidir. </a:t>
            </a:r>
            <a:r>
              <a:rPr lang="tr-TR" sz="2800" dirty="0">
                <a:solidFill>
                  <a:schemeClr val="tx2"/>
                </a:solidFill>
              </a:rPr>
              <a:t>E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n kısa sürede azaltılarak kesilmeye çalışılmalıdır.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İntravenöz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pulse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steroid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30mg/kg (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max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:500mg) dozunda 3-5 gün süreyle</a:t>
            </a:r>
            <a:r>
              <a:rPr lang="tr-TR" sz="2800" dirty="0">
                <a:solidFill>
                  <a:schemeClr val="tx2"/>
                </a:solidFill>
              </a:rPr>
              <a:t>, </a:t>
            </a:r>
            <a:r>
              <a:rPr lang="tr-TR" sz="2800" dirty="0" err="1">
                <a:solidFill>
                  <a:schemeClr val="tx2"/>
                </a:solidFill>
              </a:rPr>
              <a:t>P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eroral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1-mg/kg/gün </a:t>
            </a:r>
            <a:r>
              <a:rPr lang="tr-TR" sz="2800" dirty="0">
                <a:solidFill>
                  <a:schemeClr val="tx2"/>
                </a:solidFill>
              </a:rPr>
              <a:t>dozunda 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kullanılabilir. </a:t>
            </a:r>
            <a:r>
              <a:rPr lang="tr-TR" sz="2800" dirty="0">
                <a:solidFill>
                  <a:schemeClr val="tx2"/>
                </a:solidFill>
              </a:rPr>
              <a:t>Oral d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oz 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en kısa zamanda 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azaltılmalıdır. </a:t>
            </a:r>
            <a:endParaRPr lang="tr-TR" sz="28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tr-TR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404663"/>
            <a:ext cx="8446963" cy="1219349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tx2"/>
                </a:solidFill>
                <a:cs typeface="Times New Roman" charset="0"/>
              </a:rPr>
              <a:t>Eklem içi </a:t>
            </a:r>
            <a:r>
              <a:rPr lang="tr-TR" dirty="0" err="1">
                <a:solidFill>
                  <a:schemeClr val="tx2"/>
                </a:solidFill>
                <a:cs typeface="Times New Roman" charset="0"/>
              </a:rPr>
              <a:t>kortikosteroid</a:t>
            </a:r>
            <a:r>
              <a:rPr lang="tr-TR" dirty="0">
                <a:solidFill>
                  <a:schemeClr val="tx2"/>
                </a:solidFill>
                <a:cs typeface="Times New Roman" charset="0"/>
              </a:rPr>
              <a:t> tedavisi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906488"/>
            <a:ext cx="7772400" cy="41148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tr-TR" sz="2800" dirty="0">
                <a:solidFill>
                  <a:schemeClr val="tx2"/>
                </a:solidFill>
              </a:rPr>
              <a:t>S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on yıllarda </a:t>
            </a:r>
            <a:r>
              <a:rPr lang="tr-TR" sz="2800" dirty="0" err="1" smtClean="0">
                <a:solidFill>
                  <a:schemeClr val="tx2"/>
                </a:solidFill>
                <a:cs typeface="Times New Roman" charset="0"/>
              </a:rPr>
              <a:t>oligoartiküler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tipte çok sıklıkla kullanılmaya başlanmıştır.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Poliartiküler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JRA da da oldukça etkilidir. </a:t>
            </a:r>
            <a:endParaRPr lang="tr-TR" sz="28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Tüm hastalara enjeksiyon sonrası fizyoterapi uygulaması yararlı bulunmaktadır</a:t>
            </a:r>
            <a:endParaRPr lang="tr-TR" sz="2800" b="1" dirty="0">
              <a:solidFill>
                <a:schemeClr val="tx2"/>
              </a:solidFill>
              <a:cs typeface="Times New Roman" charset="0"/>
            </a:endParaRPr>
          </a:p>
          <a:p>
            <a:pPr algn="just">
              <a:lnSpc>
                <a:spcPct val="90000"/>
              </a:lnSpc>
            </a:pPr>
            <a:r>
              <a:rPr lang="tr-TR" sz="2800" dirty="0" err="1">
                <a:solidFill>
                  <a:schemeClr val="tx2"/>
                </a:solidFill>
              </a:rPr>
              <a:t>Ol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igoartiküler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JRA’da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%50 </a:t>
            </a:r>
            <a:r>
              <a:rPr lang="tr-TR" sz="2800" dirty="0">
                <a:solidFill>
                  <a:schemeClr val="tx2"/>
                </a:solidFill>
              </a:rPr>
              <a:t>vakada 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12 aydan daha uzun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remisyon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sağlanır. </a:t>
            </a:r>
            <a:r>
              <a:rPr lang="tr-TR" sz="2800" dirty="0">
                <a:solidFill>
                  <a:schemeClr val="tx2"/>
                </a:solidFill>
              </a:rPr>
              <a:t>E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n önemli yan etkileri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subkutan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atrofi</a:t>
            </a:r>
            <a:r>
              <a:rPr lang="tr-TR" sz="2800" dirty="0" err="1">
                <a:solidFill>
                  <a:schemeClr val="tx2"/>
                </a:solidFill>
              </a:rPr>
              <a:t>dir</a:t>
            </a:r>
            <a:r>
              <a:rPr lang="tr-TR" sz="2800" dirty="0">
                <a:solidFill>
                  <a:schemeClr val="tx2"/>
                </a:solidFill>
              </a:rPr>
              <a:t> (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%8.3</a:t>
            </a:r>
            <a:r>
              <a:rPr lang="tr-TR" sz="2800" dirty="0">
                <a:solidFill>
                  <a:schemeClr val="tx2"/>
                </a:solidFill>
              </a:rPr>
              <a:t>)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. Enjeksiyon sonrası ağrı ve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eritem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görülebilir. </a:t>
            </a:r>
            <a:endParaRPr lang="tr-TR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tr-TR" b="1" dirty="0" err="1">
                <a:solidFill>
                  <a:schemeClr val="tx2"/>
                </a:solidFill>
                <a:cs typeface="Times New Roman" charset="0"/>
              </a:rPr>
              <a:t>Metotraksat</a:t>
            </a:r>
            <a:endParaRPr lang="tr-TR" b="1" dirty="0">
              <a:solidFill>
                <a:schemeClr val="tx2"/>
              </a:solidFill>
              <a:cs typeface="Times New Roman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90000"/>
              </a:lnSpc>
            </a:pP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Folat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antagonistidir.</a:t>
            </a:r>
            <a:endParaRPr lang="tr-TR" sz="28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Hücre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proliferasyonunu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ve antikor sentezi,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lökotrien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yapımı,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interlökin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-1 aktivitesini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inhibe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eder. </a:t>
            </a:r>
            <a:endParaRPr lang="tr-TR" sz="28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800" dirty="0">
                <a:solidFill>
                  <a:schemeClr val="tx2"/>
                </a:solidFill>
              </a:rPr>
              <a:t>D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oz 10-15 mg/m</a:t>
            </a:r>
            <a:r>
              <a:rPr lang="tr-TR" sz="2800" baseline="30000" dirty="0">
                <a:solidFill>
                  <a:schemeClr val="tx2"/>
                </a:solidFill>
                <a:cs typeface="Times New Roman" charset="0"/>
              </a:rPr>
              <a:t>2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/hafta Ağır vakalarda 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25 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mg/m2/hafta 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dozunda verilebilir. </a:t>
            </a:r>
            <a:endParaRPr lang="tr-TR" sz="28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Metotraksat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hastalığın ve kemik hasarının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progresyonunu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azaltır, radyolojik ilerlemesini yavaşlatır. </a:t>
            </a:r>
            <a:endParaRPr lang="tr-TR" sz="28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Oral  ya da </a:t>
            </a:r>
            <a:r>
              <a:rPr lang="tr-TR" sz="2800" dirty="0" err="1" smtClean="0">
                <a:solidFill>
                  <a:schemeClr val="tx2"/>
                </a:solidFill>
                <a:cs typeface="Times New Roman" charset="0"/>
              </a:rPr>
              <a:t>subkutan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 kullanılabilir, </a:t>
            </a:r>
            <a:r>
              <a:rPr lang="tr-TR" sz="2800" dirty="0" err="1" smtClean="0">
                <a:solidFill>
                  <a:schemeClr val="tx2"/>
                </a:solidFill>
                <a:cs typeface="Times New Roman" charset="0"/>
              </a:rPr>
              <a:t>subkutan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 kullanımının tercih edilmesi önerilmektedir </a:t>
            </a:r>
          </a:p>
          <a:p>
            <a:pPr algn="just">
              <a:lnSpc>
                <a:spcPct val="90000"/>
              </a:lnSpc>
            </a:pP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Son yıllarda doz artırmanın cevabı çok değiştirmediği gösterilmiştir</a:t>
            </a:r>
            <a:endParaRPr lang="tr-TR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tr-TR" b="1" dirty="0" err="1">
                <a:solidFill>
                  <a:schemeClr val="tx2"/>
                </a:solidFill>
                <a:cs typeface="Times New Roman" charset="0"/>
              </a:rPr>
              <a:t>Metotraksat</a:t>
            </a:r>
            <a:endParaRPr lang="tr-TR" b="1" dirty="0">
              <a:solidFill>
                <a:schemeClr val="tx2"/>
              </a:solidFill>
              <a:cs typeface="Times New Roman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Metotraksat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tüm 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JIA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lar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içinde 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en 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sık kullanılan </a:t>
            </a:r>
            <a:r>
              <a:rPr lang="tr-TR" sz="2800" dirty="0" err="1" smtClean="0">
                <a:solidFill>
                  <a:schemeClr val="tx2"/>
                </a:solidFill>
                <a:cs typeface="Times New Roman" charset="0"/>
              </a:rPr>
              <a:t>ilaçdır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. </a:t>
            </a:r>
            <a:endParaRPr lang="tr-TR" sz="28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En 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iyi cevap veren hasta grubu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oligoartiküler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başlangıçlı olup,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poliartiküler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forma dönüşen “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extended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oligoartiküler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” tipteki hastalardır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tr-TR" sz="2800" dirty="0" err="1" smtClean="0">
                <a:solidFill>
                  <a:schemeClr val="tx2"/>
                </a:solidFill>
                <a:cs typeface="Times New Roman" charset="0"/>
              </a:rPr>
              <a:t>Poliartiküler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 JIA’ da da en sık kullanılan ilaç olmaktadır(%60). </a:t>
            </a:r>
            <a:endParaRPr lang="tr-TR" sz="2800" dirty="0" smtClean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endParaRPr lang="tr-TR" sz="28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Sistemik 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JIA 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da ise en düşük oranda cevap görülür. </a:t>
            </a:r>
            <a:endParaRPr lang="tr-TR" sz="2800" dirty="0" smtClean="0">
              <a:solidFill>
                <a:schemeClr val="tx2"/>
              </a:solidFill>
              <a:cs typeface="Times New Roman" charset="0"/>
            </a:endParaRPr>
          </a:p>
          <a:p>
            <a:pPr algn="just">
              <a:lnSpc>
                <a:spcPct val="90000"/>
              </a:lnSpc>
            </a:pPr>
            <a:endParaRPr lang="tr-TR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tr-TR" sz="2400" dirty="0" smtClean="0">
                <a:solidFill>
                  <a:schemeClr val="tx2"/>
                </a:solidFill>
                <a:cs typeface="Times New Roman" charset="0"/>
              </a:rPr>
              <a:t>En 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sık yan etkileri </a:t>
            </a:r>
            <a:r>
              <a:rPr lang="tr-TR" sz="2400" dirty="0" err="1">
                <a:solidFill>
                  <a:schemeClr val="tx2"/>
                </a:solidFill>
                <a:cs typeface="Times New Roman" charset="0"/>
              </a:rPr>
              <a:t>gastrointestinal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  </a:t>
            </a:r>
            <a:r>
              <a:rPr lang="tr-TR" sz="2400" dirty="0" err="1">
                <a:solidFill>
                  <a:schemeClr val="tx2"/>
                </a:solidFill>
                <a:cs typeface="Times New Roman" charset="0"/>
              </a:rPr>
              <a:t>toksisite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 olup %13 hastada görülür</a:t>
            </a:r>
            <a:r>
              <a:rPr lang="tr-TR" sz="2400" dirty="0">
                <a:solidFill>
                  <a:schemeClr val="tx2"/>
                </a:solidFill>
              </a:rPr>
              <a:t>.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 KC enzimlerinde yükselme, oral ülserler, </a:t>
            </a:r>
            <a:r>
              <a:rPr lang="tr-TR" sz="2400" dirty="0" err="1">
                <a:solidFill>
                  <a:schemeClr val="tx2"/>
                </a:solidFill>
                <a:cs typeface="Times New Roman" charset="0"/>
              </a:rPr>
              <a:t>lökopeni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, </a:t>
            </a:r>
            <a:r>
              <a:rPr lang="tr-TR" sz="2400" dirty="0" err="1">
                <a:solidFill>
                  <a:schemeClr val="tx2"/>
                </a:solidFill>
                <a:cs typeface="Times New Roman" charset="0"/>
              </a:rPr>
              <a:t>rash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, baş ağrısı görülebilir.</a:t>
            </a:r>
            <a:endParaRPr lang="tr-TR" sz="24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400" dirty="0" smtClean="0">
                <a:solidFill>
                  <a:schemeClr val="tx2"/>
                </a:solidFill>
                <a:cs typeface="Times New Roman" charset="0"/>
              </a:rPr>
              <a:t>4-8 haftada bir KC enzimleri ve tam kan sayımı yapılması önerilir. Normalin iki katına kadar yükselmeye izin verilebilir. </a:t>
            </a:r>
            <a:endParaRPr lang="tr-TR" sz="2400" dirty="0" smtClean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400" dirty="0" smtClean="0">
                <a:solidFill>
                  <a:schemeClr val="tx2"/>
                </a:solidFill>
              </a:rPr>
              <a:t>T</a:t>
            </a:r>
            <a:r>
              <a:rPr lang="tr-TR" sz="2400" dirty="0" smtClean="0">
                <a:solidFill>
                  <a:schemeClr val="tx2"/>
                </a:solidFill>
                <a:cs typeface="Times New Roman" charset="0"/>
              </a:rPr>
              <a:t>edavi sırasında </a:t>
            </a:r>
            <a:r>
              <a:rPr lang="tr-TR" sz="2400" dirty="0" err="1" smtClean="0">
                <a:solidFill>
                  <a:schemeClr val="tx2"/>
                </a:solidFill>
                <a:cs typeface="Times New Roman" charset="0"/>
              </a:rPr>
              <a:t>trombosit</a:t>
            </a:r>
            <a:r>
              <a:rPr lang="tr-TR" sz="2400" dirty="0" smtClean="0">
                <a:solidFill>
                  <a:schemeClr val="tx2"/>
                </a:solidFill>
                <a:cs typeface="Times New Roman" charset="0"/>
              </a:rPr>
              <a:t> sayısı 150 000,  lökosit sayısı 3500/mm3, </a:t>
            </a:r>
            <a:r>
              <a:rPr lang="tr-TR" sz="2400" dirty="0" err="1" smtClean="0">
                <a:solidFill>
                  <a:schemeClr val="tx2"/>
                </a:solidFill>
                <a:cs typeface="Times New Roman" charset="0"/>
              </a:rPr>
              <a:t>nötrofil</a:t>
            </a:r>
            <a:r>
              <a:rPr lang="tr-TR" sz="2400" dirty="0" smtClean="0">
                <a:solidFill>
                  <a:schemeClr val="tx2"/>
                </a:solidFill>
                <a:cs typeface="Times New Roman" charset="0"/>
              </a:rPr>
              <a:t> sayısı 1500’ün altına indiğinde, </a:t>
            </a:r>
            <a:r>
              <a:rPr lang="tr-TR" sz="2400" dirty="0" err="1" smtClean="0">
                <a:solidFill>
                  <a:schemeClr val="tx2"/>
                </a:solidFill>
                <a:cs typeface="Times New Roman" charset="0"/>
              </a:rPr>
              <a:t>rash</a:t>
            </a:r>
            <a:r>
              <a:rPr lang="tr-TR" sz="2400" dirty="0" smtClean="0">
                <a:solidFill>
                  <a:schemeClr val="tx2"/>
                </a:solidFill>
                <a:cs typeface="Times New Roman" charset="0"/>
              </a:rPr>
              <a:t> veya oral ülser ortaya çıktığında ya da </a:t>
            </a:r>
            <a:r>
              <a:rPr lang="tr-TR" sz="2400" dirty="0" err="1" smtClean="0">
                <a:solidFill>
                  <a:schemeClr val="tx2"/>
                </a:solidFill>
                <a:cs typeface="Times New Roman" charset="0"/>
              </a:rPr>
              <a:t>dispne</a:t>
            </a:r>
            <a:r>
              <a:rPr lang="tr-TR" sz="2400" dirty="0" smtClean="0">
                <a:solidFill>
                  <a:schemeClr val="tx2"/>
                </a:solidFill>
                <a:cs typeface="Times New Roman" charset="0"/>
              </a:rPr>
              <a:t> ve öksürük görülürse doz azaltılmalıdır.</a:t>
            </a:r>
            <a:endParaRPr lang="tr-TR" sz="2400" b="1" dirty="0" smtClean="0">
              <a:solidFill>
                <a:schemeClr val="tx2"/>
              </a:solidFill>
              <a:cs typeface="Times New Roman" charset="0"/>
            </a:endParaRPr>
          </a:p>
          <a:p>
            <a:pPr algn="just">
              <a:lnSpc>
                <a:spcPct val="90000"/>
              </a:lnSpc>
            </a:pPr>
            <a:r>
              <a:rPr lang="tr-TR" sz="2400" dirty="0" err="1" smtClean="0">
                <a:solidFill>
                  <a:schemeClr val="tx2"/>
                </a:solidFill>
                <a:cs typeface="Times New Roman" charset="0"/>
              </a:rPr>
              <a:t>Metotraksat</a:t>
            </a:r>
            <a:r>
              <a:rPr lang="tr-TR" sz="2400" dirty="0" smtClean="0">
                <a:solidFill>
                  <a:schemeClr val="tx2"/>
                </a:solidFill>
                <a:cs typeface="Times New Roman" charset="0"/>
              </a:rPr>
              <a:t> tedavisi sırasında tüm çocuklara </a:t>
            </a:r>
            <a:r>
              <a:rPr lang="tr-TR" sz="2400" dirty="0" err="1" smtClean="0">
                <a:solidFill>
                  <a:schemeClr val="tx2"/>
                </a:solidFill>
                <a:cs typeface="Times New Roman" charset="0"/>
              </a:rPr>
              <a:t>folik</a:t>
            </a:r>
            <a:r>
              <a:rPr lang="tr-TR" sz="2400" dirty="0" smtClean="0">
                <a:solidFill>
                  <a:schemeClr val="tx2"/>
                </a:solidFill>
                <a:cs typeface="Times New Roman" charset="0"/>
              </a:rPr>
              <a:t> asit verilmelidir</a:t>
            </a:r>
            <a:endParaRPr lang="tr-TR" sz="2400" dirty="0">
              <a:solidFill>
                <a:schemeClr val="tx2"/>
              </a:solidFill>
            </a:endParaRPr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404664"/>
            <a:ext cx="8229600" cy="1012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charset="0"/>
              </a:rPr>
              <a:t>Metotraksat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Times New Roman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19256" cy="94096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 err="1" smtClean="0">
                <a:solidFill>
                  <a:schemeClr val="tx2"/>
                </a:solidFill>
              </a:rPr>
              <a:t>Sulfasalazin</a:t>
            </a:r>
            <a:r>
              <a:rPr lang="tr-TR" dirty="0" smtClean="0">
                <a:solidFill>
                  <a:schemeClr val="tx2"/>
                </a:solidFill>
              </a:rPr>
              <a:t> ve </a:t>
            </a:r>
            <a:r>
              <a:rPr lang="tr-TR" dirty="0" err="1" smtClean="0">
                <a:solidFill>
                  <a:schemeClr val="tx2"/>
                </a:solidFill>
              </a:rPr>
              <a:t>Leflunomıd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tr-TR" dirty="0" err="1" smtClean="0">
                <a:solidFill>
                  <a:schemeClr val="tx2"/>
                </a:solidFill>
              </a:rPr>
              <a:t>Sulfasalazin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entezit</a:t>
            </a:r>
            <a:r>
              <a:rPr lang="tr-TR" dirty="0" smtClean="0">
                <a:solidFill>
                  <a:schemeClr val="tx2"/>
                </a:solidFill>
              </a:rPr>
              <a:t> ilişkili JIA dışında çok önerilmemekte</a:t>
            </a:r>
          </a:p>
          <a:p>
            <a:r>
              <a:rPr lang="tr-TR" dirty="0" err="1" smtClean="0">
                <a:solidFill>
                  <a:schemeClr val="tx2"/>
                </a:solidFill>
              </a:rPr>
              <a:t>Leflunomid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metotraksata</a:t>
            </a:r>
            <a:r>
              <a:rPr lang="tr-TR" dirty="0" smtClean="0">
                <a:solidFill>
                  <a:schemeClr val="tx2"/>
                </a:solidFill>
              </a:rPr>
              <a:t> üstünlüğü yok</a:t>
            </a:r>
          </a:p>
          <a:p>
            <a:r>
              <a:rPr lang="tr-TR" dirty="0" err="1" smtClean="0">
                <a:solidFill>
                  <a:schemeClr val="tx2"/>
                </a:solidFill>
              </a:rPr>
              <a:t>Metotraksata</a:t>
            </a:r>
            <a:r>
              <a:rPr lang="tr-TR" dirty="0" smtClean="0">
                <a:solidFill>
                  <a:schemeClr val="tx2"/>
                </a:solidFill>
              </a:rPr>
              <a:t> iyi cevap veren ancak </a:t>
            </a:r>
            <a:r>
              <a:rPr lang="tr-TR" dirty="0" err="1" smtClean="0">
                <a:solidFill>
                  <a:schemeClr val="tx2"/>
                </a:solidFill>
              </a:rPr>
              <a:t>tolere</a:t>
            </a:r>
            <a:r>
              <a:rPr lang="tr-TR" dirty="0" smtClean="0">
                <a:solidFill>
                  <a:schemeClr val="tx2"/>
                </a:solidFill>
              </a:rPr>
              <a:t> edemeyen hastalarda tercih edilebilir</a:t>
            </a:r>
            <a:endParaRPr lang="tr-TR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 smtClean="0">
                <a:solidFill>
                  <a:schemeClr val="tx2"/>
                </a:solidFill>
              </a:rPr>
              <a:t>Biyolojik Ajanlar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sz="2800" b="1" dirty="0" smtClean="0">
                <a:solidFill>
                  <a:schemeClr val="tx2"/>
                </a:solidFill>
              </a:rPr>
              <a:t>Anti TNF ajanlar</a:t>
            </a:r>
            <a:r>
              <a:rPr lang="tr-TR" sz="2800" dirty="0" smtClean="0">
                <a:solidFill>
                  <a:schemeClr val="tx2"/>
                </a:solidFill>
              </a:rPr>
              <a:t>(</a:t>
            </a:r>
            <a:r>
              <a:rPr lang="tr-TR" sz="2800" dirty="0" err="1" smtClean="0">
                <a:solidFill>
                  <a:schemeClr val="tx2"/>
                </a:solidFill>
              </a:rPr>
              <a:t>Etanercept</a:t>
            </a:r>
            <a:r>
              <a:rPr lang="tr-TR" sz="2800" dirty="0" smtClean="0">
                <a:solidFill>
                  <a:schemeClr val="tx2"/>
                </a:solidFill>
              </a:rPr>
              <a:t>, </a:t>
            </a:r>
            <a:r>
              <a:rPr lang="tr-TR" sz="2800" dirty="0" err="1" smtClean="0">
                <a:solidFill>
                  <a:schemeClr val="tx2"/>
                </a:solidFill>
              </a:rPr>
              <a:t>infliximab</a:t>
            </a:r>
            <a:r>
              <a:rPr lang="tr-TR" sz="2800" dirty="0" smtClean="0">
                <a:solidFill>
                  <a:schemeClr val="tx2"/>
                </a:solidFill>
              </a:rPr>
              <a:t>, </a:t>
            </a:r>
            <a:r>
              <a:rPr lang="tr-TR" sz="2800" dirty="0" err="1" smtClean="0">
                <a:solidFill>
                  <a:schemeClr val="tx2"/>
                </a:solidFill>
              </a:rPr>
              <a:t>Adalimumab</a:t>
            </a:r>
            <a:r>
              <a:rPr lang="tr-TR" sz="2800" dirty="0" smtClean="0">
                <a:solidFill>
                  <a:schemeClr val="tx2"/>
                </a:solidFill>
              </a:rPr>
              <a:t>, </a:t>
            </a:r>
            <a:r>
              <a:rPr lang="tr-TR" sz="2800" dirty="0" err="1" smtClean="0">
                <a:solidFill>
                  <a:schemeClr val="tx2"/>
                </a:solidFill>
              </a:rPr>
              <a:t>golimumab</a:t>
            </a:r>
            <a:r>
              <a:rPr lang="tr-TR" sz="2800" dirty="0" smtClean="0">
                <a:solidFill>
                  <a:schemeClr val="tx2"/>
                </a:solidFill>
              </a:rPr>
              <a:t>, </a:t>
            </a:r>
            <a:r>
              <a:rPr lang="tr-TR" sz="2800" dirty="0" err="1" smtClean="0">
                <a:solidFill>
                  <a:schemeClr val="tx2"/>
                </a:solidFill>
              </a:rPr>
              <a:t>certozolimab</a:t>
            </a:r>
            <a:r>
              <a:rPr lang="tr-TR" sz="2800" dirty="0" smtClean="0">
                <a:solidFill>
                  <a:schemeClr val="tx2"/>
                </a:solidFill>
              </a:rPr>
              <a:t>)</a:t>
            </a:r>
          </a:p>
          <a:p>
            <a:r>
              <a:rPr lang="tr-TR" sz="2800" b="1" dirty="0" smtClean="0">
                <a:solidFill>
                  <a:schemeClr val="tx2"/>
                </a:solidFill>
              </a:rPr>
              <a:t>IL-1 </a:t>
            </a:r>
            <a:r>
              <a:rPr lang="tr-TR" sz="2800" b="1" dirty="0" err="1" smtClean="0">
                <a:solidFill>
                  <a:schemeClr val="tx2"/>
                </a:solidFill>
              </a:rPr>
              <a:t>inhibitorleri</a:t>
            </a:r>
            <a:r>
              <a:rPr lang="tr-TR" sz="2800" dirty="0" smtClean="0">
                <a:solidFill>
                  <a:schemeClr val="tx2"/>
                </a:solidFill>
              </a:rPr>
              <a:t>(</a:t>
            </a:r>
            <a:r>
              <a:rPr lang="tr-TR" sz="2800" dirty="0" err="1" smtClean="0">
                <a:solidFill>
                  <a:schemeClr val="tx2"/>
                </a:solidFill>
              </a:rPr>
              <a:t>Anakinra</a:t>
            </a:r>
            <a:r>
              <a:rPr lang="tr-TR" sz="2800" dirty="0" smtClean="0">
                <a:solidFill>
                  <a:schemeClr val="tx2"/>
                </a:solidFill>
              </a:rPr>
              <a:t>, </a:t>
            </a:r>
            <a:r>
              <a:rPr lang="tr-TR" sz="2800" dirty="0" err="1" smtClean="0">
                <a:solidFill>
                  <a:schemeClr val="tx2"/>
                </a:solidFill>
              </a:rPr>
              <a:t>Canakinumab</a:t>
            </a:r>
            <a:r>
              <a:rPr lang="tr-TR" sz="2800" dirty="0" smtClean="0">
                <a:solidFill>
                  <a:schemeClr val="tx2"/>
                </a:solidFill>
              </a:rPr>
              <a:t>, </a:t>
            </a:r>
            <a:r>
              <a:rPr lang="tr-TR" sz="2800" dirty="0" err="1" smtClean="0">
                <a:solidFill>
                  <a:schemeClr val="tx2"/>
                </a:solidFill>
              </a:rPr>
              <a:t>Rilonacept</a:t>
            </a:r>
            <a:r>
              <a:rPr lang="tr-TR" sz="2800" dirty="0" smtClean="0">
                <a:solidFill>
                  <a:schemeClr val="tx2"/>
                </a:solidFill>
              </a:rPr>
              <a:t>)</a:t>
            </a:r>
          </a:p>
          <a:p>
            <a:r>
              <a:rPr lang="tr-TR" sz="2800" b="1" dirty="0" smtClean="0">
                <a:solidFill>
                  <a:schemeClr val="tx2"/>
                </a:solidFill>
              </a:rPr>
              <a:t>IL-6 </a:t>
            </a:r>
            <a:r>
              <a:rPr lang="tr-TR" sz="2800" b="1" dirty="0" err="1" smtClean="0">
                <a:solidFill>
                  <a:schemeClr val="tx2"/>
                </a:solidFill>
              </a:rPr>
              <a:t>inhibitorü</a:t>
            </a:r>
            <a:r>
              <a:rPr lang="tr-TR" sz="2800" dirty="0" smtClean="0">
                <a:solidFill>
                  <a:schemeClr val="tx2"/>
                </a:solidFill>
              </a:rPr>
              <a:t>(</a:t>
            </a:r>
            <a:r>
              <a:rPr lang="tr-TR" sz="2800" dirty="0" err="1" smtClean="0">
                <a:solidFill>
                  <a:schemeClr val="tx2"/>
                </a:solidFill>
              </a:rPr>
              <a:t>Tocilizumab</a:t>
            </a:r>
            <a:r>
              <a:rPr lang="tr-TR" sz="2800" dirty="0" smtClean="0">
                <a:solidFill>
                  <a:schemeClr val="tx2"/>
                </a:solidFill>
              </a:rPr>
              <a:t>)</a:t>
            </a:r>
          </a:p>
          <a:p>
            <a:r>
              <a:rPr lang="tr-TR" sz="2800" dirty="0" err="1" smtClean="0">
                <a:solidFill>
                  <a:schemeClr val="tx2"/>
                </a:solidFill>
              </a:rPr>
              <a:t>Abatacept</a:t>
            </a:r>
            <a:r>
              <a:rPr lang="tr-TR" sz="2800" dirty="0" smtClean="0">
                <a:solidFill>
                  <a:schemeClr val="tx2"/>
                </a:solidFill>
              </a:rPr>
              <a:t>(CTLA4-</a:t>
            </a:r>
            <a:r>
              <a:rPr lang="tr-TR" sz="2800" dirty="0" err="1" smtClean="0">
                <a:solidFill>
                  <a:schemeClr val="tx2"/>
                </a:solidFill>
              </a:rPr>
              <a:t>Ig</a:t>
            </a:r>
            <a:r>
              <a:rPr lang="tr-TR" sz="2800" dirty="0" smtClean="0">
                <a:solidFill>
                  <a:schemeClr val="tx2"/>
                </a:solidFill>
              </a:rPr>
              <a:t>):anti-TNF </a:t>
            </a:r>
            <a:r>
              <a:rPr lang="tr-TR" sz="2800" dirty="0" err="1" smtClean="0">
                <a:solidFill>
                  <a:schemeClr val="tx2"/>
                </a:solidFill>
              </a:rPr>
              <a:t>direncli</a:t>
            </a:r>
            <a:r>
              <a:rPr lang="tr-TR" sz="2800" dirty="0" smtClean="0">
                <a:solidFill>
                  <a:schemeClr val="tx2"/>
                </a:solidFill>
              </a:rPr>
              <a:t> </a:t>
            </a:r>
            <a:r>
              <a:rPr lang="tr-TR" sz="2800" dirty="0" err="1" smtClean="0">
                <a:solidFill>
                  <a:schemeClr val="tx2"/>
                </a:solidFill>
              </a:rPr>
              <a:t>poli</a:t>
            </a:r>
            <a:r>
              <a:rPr lang="tr-TR" sz="2800" dirty="0" smtClean="0">
                <a:solidFill>
                  <a:schemeClr val="tx2"/>
                </a:solidFill>
              </a:rPr>
              <a:t> veya </a:t>
            </a:r>
            <a:r>
              <a:rPr lang="tr-TR" sz="2800" dirty="0" err="1" smtClean="0">
                <a:solidFill>
                  <a:schemeClr val="tx2"/>
                </a:solidFill>
              </a:rPr>
              <a:t>extended</a:t>
            </a:r>
            <a:r>
              <a:rPr lang="tr-TR" sz="2800" dirty="0" smtClean="0">
                <a:solidFill>
                  <a:schemeClr val="tx2"/>
                </a:solidFill>
              </a:rPr>
              <a:t> </a:t>
            </a:r>
            <a:r>
              <a:rPr lang="tr-TR" sz="2800" dirty="0" err="1" smtClean="0">
                <a:solidFill>
                  <a:schemeClr val="tx2"/>
                </a:solidFill>
              </a:rPr>
              <a:t>oligoartikulerde</a:t>
            </a:r>
            <a:r>
              <a:rPr lang="tr-TR" sz="2800" dirty="0" smtClean="0">
                <a:solidFill>
                  <a:schemeClr val="tx2"/>
                </a:solidFill>
              </a:rPr>
              <a:t> kullanılabilir</a:t>
            </a:r>
          </a:p>
          <a:p>
            <a:r>
              <a:rPr lang="tr-TR" sz="2800" dirty="0" err="1" smtClean="0">
                <a:solidFill>
                  <a:schemeClr val="tx2"/>
                </a:solidFill>
              </a:rPr>
              <a:t>Rituximab</a:t>
            </a:r>
            <a:r>
              <a:rPr lang="tr-TR" sz="2800" dirty="0" smtClean="0">
                <a:solidFill>
                  <a:schemeClr val="tx2"/>
                </a:solidFill>
              </a:rPr>
              <a:t>(anti CD20 ):RF + dirençli </a:t>
            </a:r>
            <a:r>
              <a:rPr lang="tr-TR" sz="2800" dirty="0" err="1" smtClean="0">
                <a:solidFill>
                  <a:schemeClr val="tx2"/>
                </a:solidFill>
              </a:rPr>
              <a:t>pJIA</a:t>
            </a:r>
            <a:endParaRPr lang="tr-TR" sz="2800" dirty="0" smtClean="0">
              <a:solidFill>
                <a:schemeClr val="tx2"/>
              </a:solidFill>
            </a:endParaRPr>
          </a:p>
          <a:p>
            <a:r>
              <a:rPr lang="tr-TR" sz="2800" dirty="0" err="1" smtClean="0">
                <a:solidFill>
                  <a:schemeClr val="tx2"/>
                </a:solidFill>
              </a:rPr>
              <a:t>Tofacitinib</a:t>
            </a:r>
            <a:r>
              <a:rPr lang="tr-TR" sz="2800" dirty="0" smtClean="0">
                <a:solidFill>
                  <a:schemeClr val="tx2"/>
                </a:solidFill>
              </a:rPr>
              <a:t>(JAK </a:t>
            </a:r>
            <a:r>
              <a:rPr lang="tr-TR" sz="2800" dirty="0" err="1" smtClean="0">
                <a:solidFill>
                  <a:schemeClr val="tx2"/>
                </a:solidFill>
              </a:rPr>
              <a:t>kinaz</a:t>
            </a:r>
            <a:r>
              <a:rPr lang="tr-TR" sz="2800" dirty="0" smtClean="0">
                <a:solidFill>
                  <a:schemeClr val="tx2"/>
                </a:solidFill>
              </a:rPr>
              <a:t> </a:t>
            </a:r>
            <a:r>
              <a:rPr lang="tr-TR" sz="2800" dirty="0" err="1" smtClean="0">
                <a:solidFill>
                  <a:schemeClr val="tx2"/>
                </a:solidFill>
              </a:rPr>
              <a:t>inhibitorü</a:t>
            </a:r>
            <a:r>
              <a:rPr lang="tr-TR" sz="2800" dirty="0" smtClean="0">
                <a:solidFill>
                  <a:schemeClr val="tx2"/>
                </a:solidFill>
              </a:rPr>
              <a:t>):oral kullanım kolaylığı, yan etki riski, erişkinde kullanımı var</a:t>
            </a:r>
          </a:p>
          <a:p>
            <a:r>
              <a:rPr lang="tr-TR" sz="2800" dirty="0" err="1" smtClean="0">
                <a:solidFill>
                  <a:schemeClr val="tx2"/>
                </a:solidFill>
              </a:rPr>
              <a:t>Ustekinimab</a:t>
            </a:r>
            <a:r>
              <a:rPr lang="tr-TR" sz="2800" dirty="0" smtClean="0">
                <a:solidFill>
                  <a:schemeClr val="tx2"/>
                </a:solidFill>
              </a:rPr>
              <a:t>(IL12ve IL23 </a:t>
            </a:r>
            <a:r>
              <a:rPr lang="tr-TR" sz="2800" dirty="0" err="1" smtClean="0">
                <a:solidFill>
                  <a:schemeClr val="tx2"/>
                </a:solidFill>
              </a:rPr>
              <a:t>inhibitoru</a:t>
            </a:r>
            <a:r>
              <a:rPr lang="tr-TR" sz="2800" dirty="0" smtClean="0">
                <a:solidFill>
                  <a:schemeClr val="tx2"/>
                </a:solidFill>
              </a:rPr>
              <a:t>): </a:t>
            </a:r>
            <a:r>
              <a:rPr lang="tr-TR" sz="2800" dirty="0" err="1" smtClean="0">
                <a:solidFill>
                  <a:schemeClr val="tx2"/>
                </a:solidFill>
              </a:rPr>
              <a:t>psoriatik</a:t>
            </a:r>
            <a:r>
              <a:rPr lang="tr-TR" sz="2800" dirty="0" smtClean="0">
                <a:solidFill>
                  <a:schemeClr val="tx2"/>
                </a:solidFill>
              </a:rPr>
              <a:t> </a:t>
            </a:r>
            <a:r>
              <a:rPr lang="tr-TR" sz="2800" dirty="0" err="1" smtClean="0">
                <a:solidFill>
                  <a:schemeClr val="tx2"/>
                </a:solidFill>
              </a:rPr>
              <a:t>artrit</a:t>
            </a:r>
            <a:r>
              <a:rPr lang="tr-TR" sz="2800" dirty="0" smtClean="0">
                <a:solidFill>
                  <a:schemeClr val="tx2"/>
                </a:solidFill>
              </a:rPr>
              <a:t> ve ERA da etkili, çocukta henüz veri yok</a:t>
            </a:r>
            <a:endParaRPr lang="tr-TR" sz="2800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1" y="285728"/>
            <a:ext cx="2096705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764705"/>
            <a:ext cx="9048750" cy="568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11184" y="1600200"/>
            <a:ext cx="75216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Metin kutusu"/>
          <p:cNvSpPr txBox="1"/>
          <p:nvPr/>
        </p:nvSpPr>
        <p:spPr>
          <a:xfrm>
            <a:off x="5796136" y="6237312"/>
            <a:ext cx="305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Kasapcopur</a:t>
            </a:r>
            <a:r>
              <a:rPr lang="tr-TR" dirty="0" smtClean="0"/>
              <a:t> O </a:t>
            </a:r>
            <a:r>
              <a:rPr lang="tr-TR" dirty="0" err="1" smtClean="0"/>
              <a:t>Indian</a:t>
            </a:r>
            <a:r>
              <a:rPr lang="tr-TR" dirty="0" smtClean="0"/>
              <a:t> </a:t>
            </a:r>
            <a:r>
              <a:rPr lang="tr-TR" dirty="0" err="1" smtClean="0"/>
              <a:t>ped</a:t>
            </a:r>
            <a:r>
              <a:rPr lang="tr-TR" dirty="0" smtClean="0"/>
              <a:t> 2004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smtClean="0"/>
              <a:t>Anti-TNF </a:t>
            </a:r>
            <a:r>
              <a:rPr lang="tr-TR" dirty="0"/>
              <a:t>tedavi </a:t>
            </a:r>
            <a:r>
              <a:rPr lang="tr-TR" dirty="0" smtClean="0"/>
              <a:t>sırasında ve </a:t>
            </a:r>
            <a:r>
              <a:rPr lang="tr-TR" dirty="0"/>
              <a:t>başlama öncesinde mutlaka tüberküloz </a:t>
            </a:r>
            <a:r>
              <a:rPr lang="tr-TR" dirty="0" smtClean="0"/>
              <a:t>varlığı aranmalı </a:t>
            </a:r>
          </a:p>
          <a:p>
            <a:r>
              <a:rPr lang="tr-TR" dirty="0" smtClean="0"/>
              <a:t>Tedavinin başlangıcında akciğer </a:t>
            </a:r>
            <a:r>
              <a:rPr lang="tr-TR" dirty="0" err="1" smtClean="0"/>
              <a:t>grafisi</a:t>
            </a:r>
            <a:r>
              <a:rPr lang="tr-TR" dirty="0" smtClean="0"/>
              <a:t>, PPD ve açlık mide suyu örnekleri alınmalı ve 6 aya bir yenilenmeli</a:t>
            </a:r>
          </a:p>
          <a:p>
            <a:r>
              <a:rPr lang="tr-TR" dirty="0" smtClean="0"/>
              <a:t>Eğer </a:t>
            </a:r>
            <a:r>
              <a:rPr lang="tr-TR" dirty="0"/>
              <a:t>saptanmış ya da en ufak bir </a:t>
            </a:r>
            <a:r>
              <a:rPr lang="tr-TR" dirty="0" smtClean="0"/>
              <a:t>şüphe var </a:t>
            </a:r>
            <a:r>
              <a:rPr lang="tr-TR" dirty="0"/>
              <a:t>ise mutlaka etkin bir anti-tüberküloz tedavi </a:t>
            </a:r>
            <a:r>
              <a:rPr lang="tr-TR" dirty="0" smtClean="0"/>
              <a:t>uygulanmalıdır</a:t>
            </a:r>
          </a:p>
          <a:p>
            <a:r>
              <a:rPr lang="tr-TR" dirty="0" smtClean="0"/>
              <a:t>Enfeksiyon riski akılda tutulmalı</a:t>
            </a:r>
            <a:endParaRPr lang="tr-TR" dirty="0"/>
          </a:p>
          <a:p>
            <a:r>
              <a:rPr lang="tr-TR" dirty="0" smtClean="0"/>
              <a:t>Canlı </a:t>
            </a:r>
            <a:r>
              <a:rPr lang="tr-TR" dirty="0"/>
              <a:t>aşıların yapılmasından </a:t>
            </a:r>
            <a:r>
              <a:rPr lang="tr-TR" dirty="0" smtClean="0"/>
              <a:t>kaçınılmalıdır</a:t>
            </a:r>
          </a:p>
          <a:p>
            <a:r>
              <a:rPr lang="tr-TR" dirty="0" smtClean="0"/>
              <a:t>Uzun </a:t>
            </a:r>
            <a:r>
              <a:rPr lang="tr-TR" dirty="0"/>
              <a:t>dönemdeki olası </a:t>
            </a:r>
            <a:r>
              <a:rPr lang="tr-TR" dirty="0" err="1"/>
              <a:t>karsinojenik</a:t>
            </a:r>
            <a:r>
              <a:rPr lang="tr-TR" dirty="0"/>
              <a:t>, </a:t>
            </a:r>
            <a:r>
              <a:rPr lang="tr-TR" dirty="0" smtClean="0"/>
              <a:t>üreme  sistemi etkileri net </a:t>
            </a:r>
            <a:r>
              <a:rPr lang="tr-TR" dirty="0" err="1" smtClean="0"/>
              <a:t>bilinmememkte</a:t>
            </a:r>
            <a:endParaRPr lang="tr-TR" dirty="0" smtClean="0"/>
          </a:p>
          <a:p>
            <a:r>
              <a:rPr lang="tr-TR" dirty="0" err="1" smtClean="0"/>
              <a:t>Demiyelinizan</a:t>
            </a:r>
            <a:r>
              <a:rPr lang="tr-TR" dirty="0" smtClean="0"/>
              <a:t> </a:t>
            </a:r>
            <a:r>
              <a:rPr lang="tr-TR" dirty="0"/>
              <a:t>hastalıklar, </a:t>
            </a:r>
            <a:r>
              <a:rPr lang="tr-TR" dirty="0" err="1" smtClean="0"/>
              <a:t>inflamatuar</a:t>
            </a:r>
            <a:r>
              <a:rPr lang="tr-TR" dirty="0" smtClean="0"/>
              <a:t> bağırsak </a:t>
            </a:r>
            <a:r>
              <a:rPr lang="tr-TR" dirty="0"/>
              <a:t>hastalıkları, </a:t>
            </a:r>
            <a:r>
              <a:rPr lang="tr-TR" dirty="0" err="1"/>
              <a:t>psoriasis</a:t>
            </a:r>
            <a:r>
              <a:rPr lang="tr-TR" dirty="0"/>
              <a:t>, </a:t>
            </a:r>
            <a:r>
              <a:rPr lang="tr-TR" dirty="0" smtClean="0"/>
              <a:t>SLE, </a:t>
            </a:r>
            <a:r>
              <a:rPr lang="tr-TR" dirty="0" err="1"/>
              <a:t>vaskülitik</a:t>
            </a:r>
            <a:r>
              <a:rPr lang="tr-TR" dirty="0"/>
              <a:t> </a:t>
            </a:r>
            <a:r>
              <a:rPr lang="tr-TR" dirty="0" smtClean="0"/>
              <a:t>döküntü </a:t>
            </a:r>
            <a:r>
              <a:rPr lang="tr-TR" dirty="0" err="1" smtClean="0"/>
              <a:t>yonunden</a:t>
            </a:r>
            <a:r>
              <a:rPr lang="tr-TR" dirty="0" smtClean="0"/>
              <a:t> yakın izlenmelidir</a:t>
            </a:r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1 Başlık"/>
          <p:cNvSpPr txBox="1">
            <a:spLocks/>
          </p:cNvSpPr>
          <p:nvPr/>
        </p:nvSpPr>
        <p:spPr>
          <a:xfrm>
            <a:off x="457200" y="476672"/>
            <a:ext cx="8229600" cy="940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Biyolojik Ajanlar </a:t>
            </a:r>
            <a:r>
              <a:rPr lang="tr-TR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İ</a:t>
            </a:r>
            <a:r>
              <a:rPr kumimoji="0" lang="tr-T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zlem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550389"/>
            <a:ext cx="9793088" cy="75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214282" y="3714752"/>
            <a:ext cx="500066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188623" cy="700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8820472" y="0"/>
            <a:ext cx="1476672" cy="1412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3 Dikdörtgen"/>
          <p:cNvSpPr/>
          <p:nvPr/>
        </p:nvSpPr>
        <p:spPr>
          <a:xfrm>
            <a:off x="6444208" y="5085184"/>
            <a:ext cx="3960440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 Placeholder 3"/>
          <p:cNvPicPr>
            <a:picLocks noGrp="1" noChangeAspect="1"/>
          </p:cNvPicPr>
          <p:nvPr>
            <p:ph type="tbl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4"/>
          <a:stretch/>
        </p:blipFill>
        <p:spPr>
          <a:xfrm>
            <a:off x="98425" y="-65088"/>
            <a:ext cx="9045575" cy="67802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2771800" y="620688"/>
            <a:ext cx="5950940" cy="12337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3" name="Rectangle 12"/>
          <p:cNvSpPr/>
          <p:nvPr/>
        </p:nvSpPr>
        <p:spPr>
          <a:xfrm>
            <a:off x="7452320" y="2025239"/>
            <a:ext cx="576064" cy="2152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Rectangle 13"/>
          <p:cNvSpPr/>
          <p:nvPr/>
        </p:nvSpPr>
        <p:spPr>
          <a:xfrm>
            <a:off x="7422854" y="2043438"/>
            <a:ext cx="749545" cy="1970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Evet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63888" y="2043438"/>
            <a:ext cx="648072" cy="2334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Hayır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7584" y="2312258"/>
            <a:ext cx="749545" cy="3246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Evet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39752" y="3160270"/>
            <a:ext cx="749545" cy="2497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Evet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063" y="5248189"/>
            <a:ext cx="821553" cy="2690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Evet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88224" y="3212976"/>
            <a:ext cx="576064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Hayır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23928" y="4816141"/>
            <a:ext cx="720080" cy="1970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Hayır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92280" y="2367869"/>
            <a:ext cx="648072" cy="2690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Hayır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35696" y="2367868"/>
            <a:ext cx="5112568" cy="2690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Hastada IV </a:t>
            </a:r>
            <a:r>
              <a:rPr lang="tr-TR" sz="1400" dirty="0" err="1" smtClean="0">
                <a:solidFill>
                  <a:schemeClr val="tx1"/>
                </a:solidFill>
              </a:rPr>
              <a:t>steroide</a:t>
            </a:r>
            <a:r>
              <a:rPr lang="tr-TR" sz="1400" dirty="0" smtClean="0">
                <a:solidFill>
                  <a:schemeClr val="tx1"/>
                </a:solidFill>
              </a:rPr>
              <a:t> dirençli MAS var mı?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45466" y="2780928"/>
            <a:ext cx="5394886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Haftalık </a:t>
            </a:r>
            <a:r>
              <a:rPr lang="tr-TR" sz="1400" dirty="0" err="1" smtClean="0">
                <a:solidFill>
                  <a:schemeClr val="tx1"/>
                </a:solidFill>
              </a:rPr>
              <a:t>Metotraksat</a:t>
            </a:r>
            <a:r>
              <a:rPr lang="tr-TR" sz="1400" dirty="0" smtClean="0">
                <a:solidFill>
                  <a:schemeClr val="tx1"/>
                </a:solidFill>
              </a:rPr>
              <a:t> başla(</a:t>
            </a:r>
            <a:r>
              <a:rPr lang="tr-TR" sz="1400" dirty="0" err="1" smtClean="0">
                <a:solidFill>
                  <a:schemeClr val="tx1"/>
                </a:solidFill>
              </a:rPr>
              <a:t>subkutan</a:t>
            </a:r>
            <a:r>
              <a:rPr lang="tr-TR" sz="1400" dirty="0" smtClean="0">
                <a:solidFill>
                  <a:schemeClr val="tx1"/>
                </a:solidFill>
              </a:rPr>
              <a:t> tercih edilmeli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9552" y="2780927"/>
            <a:ext cx="1728192" cy="4510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err="1" smtClean="0">
                <a:solidFill>
                  <a:schemeClr val="tx1"/>
                </a:solidFill>
              </a:rPr>
              <a:t>Anakinra</a:t>
            </a:r>
            <a:r>
              <a:rPr lang="tr-TR" sz="1400" dirty="0" smtClean="0">
                <a:solidFill>
                  <a:schemeClr val="tx1"/>
                </a:solidFill>
              </a:rPr>
              <a:t> </a:t>
            </a:r>
            <a:r>
              <a:rPr lang="tr-TR" sz="1400" dirty="0" err="1" smtClean="0">
                <a:solidFill>
                  <a:schemeClr val="tx1"/>
                </a:solidFill>
              </a:rPr>
              <a:t>sc</a:t>
            </a:r>
            <a:endParaRPr lang="tr-TR" sz="1400" dirty="0" smtClean="0">
              <a:solidFill>
                <a:schemeClr val="tx1"/>
              </a:solidFill>
            </a:endParaRPr>
          </a:p>
          <a:p>
            <a:pPr algn="ctr"/>
            <a:r>
              <a:rPr lang="tr-TR" sz="1400" dirty="0" err="1" smtClean="0">
                <a:solidFill>
                  <a:schemeClr val="tx1"/>
                </a:solidFill>
              </a:rPr>
              <a:t>canakinumab</a:t>
            </a:r>
            <a:r>
              <a:rPr lang="tr-TR" sz="1400" dirty="0" smtClean="0">
                <a:solidFill>
                  <a:schemeClr val="tx1"/>
                </a:solidFill>
              </a:rPr>
              <a:t> 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10800000" flipV="1">
            <a:off x="395536" y="3717032"/>
            <a:ext cx="2141192" cy="501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err="1" smtClean="0">
                <a:solidFill>
                  <a:schemeClr val="tx1"/>
                </a:solidFill>
              </a:rPr>
              <a:t>Tocılızumab</a:t>
            </a:r>
            <a:r>
              <a:rPr lang="tr-TR" sz="1400" dirty="0" smtClean="0">
                <a:solidFill>
                  <a:schemeClr val="tx1"/>
                </a:solidFill>
              </a:rPr>
              <a:t> veya</a:t>
            </a:r>
          </a:p>
          <a:p>
            <a:pPr algn="ctr"/>
            <a:r>
              <a:rPr lang="tr-TR" sz="1400" dirty="0" err="1" smtClean="0">
                <a:solidFill>
                  <a:schemeClr val="tx1"/>
                </a:solidFill>
              </a:rPr>
              <a:t>Anakinra</a:t>
            </a:r>
            <a:r>
              <a:rPr lang="tr-TR" sz="1400" dirty="0" smtClean="0">
                <a:solidFill>
                  <a:schemeClr val="tx1"/>
                </a:solidFill>
              </a:rPr>
              <a:t>/ </a:t>
            </a:r>
            <a:r>
              <a:rPr lang="tr-TR" sz="1400" dirty="0" err="1" smtClean="0">
                <a:solidFill>
                  <a:schemeClr val="tx1"/>
                </a:solidFill>
              </a:rPr>
              <a:t>canakinumab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10800000" flipV="1">
            <a:off x="4716016" y="4373967"/>
            <a:ext cx="2160240" cy="2791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Diğer Anti TNF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32040" y="4797152"/>
            <a:ext cx="1656184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Hasta RF + mi?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668344" y="4221088"/>
            <a:ext cx="1475656" cy="2496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989781" y="6065439"/>
            <a:ext cx="4462539" cy="603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3 farklı biyolojik ajan ile başarı elde edilmezse KI </a:t>
            </a:r>
            <a:r>
              <a:rPr lang="tr-TR" sz="1400" dirty="0" err="1" smtClean="0">
                <a:solidFill>
                  <a:schemeClr val="tx1"/>
                </a:solidFill>
              </a:rPr>
              <a:t>transplantına</a:t>
            </a:r>
            <a:r>
              <a:rPr lang="tr-TR" sz="1400" dirty="0" smtClean="0">
                <a:solidFill>
                  <a:schemeClr val="tx1"/>
                </a:solidFill>
              </a:rPr>
              <a:t> yönlendir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9239" y="4365104"/>
            <a:ext cx="2388545" cy="4674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Aktif hastalık devam ediyor mu?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 rot="16200000">
            <a:off x="4324850" y="2526015"/>
            <a:ext cx="568304" cy="237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rot="16200000">
            <a:off x="3778159" y="3859297"/>
            <a:ext cx="512920" cy="1362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 rot="16200000">
            <a:off x="2802952" y="4405959"/>
            <a:ext cx="51376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 rot="16200000">
            <a:off x="2763236" y="3941620"/>
            <a:ext cx="513760" cy="64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 rot="16200000">
            <a:off x="2681261" y="4778620"/>
            <a:ext cx="692558" cy="64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258368" y="4831180"/>
            <a:ext cx="395427" cy="47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55776" y="4377420"/>
            <a:ext cx="107131" cy="47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79559" y="114038"/>
            <a:ext cx="395427" cy="47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835697" y="5363930"/>
            <a:ext cx="871518" cy="319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19672" y="5229200"/>
            <a:ext cx="720080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Hayır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47864" y="3789040"/>
            <a:ext cx="468052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Anti TNF başla </a:t>
            </a:r>
            <a:r>
              <a:rPr lang="tr-TR" sz="1400" dirty="0" err="1" smtClean="0">
                <a:solidFill>
                  <a:schemeClr val="tx1"/>
                </a:solidFill>
              </a:rPr>
              <a:t>Mtx</a:t>
            </a:r>
            <a:r>
              <a:rPr lang="tr-TR" sz="1400" dirty="0" smtClean="0">
                <a:solidFill>
                  <a:schemeClr val="tx1"/>
                </a:solidFill>
              </a:rPr>
              <a:t> ile birlikte olabilir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 rot="16200000">
            <a:off x="5842389" y="751377"/>
            <a:ext cx="173443" cy="237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6" y="620688"/>
            <a:ext cx="60358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Diğer JIA(tüm hastalar)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 err="1" smtClean="0"/>
              <a:t>Steroid</a:t>
            </a:r>
            <a:r>
              <a:rPr lang="tr-TR" sz="1400" dirty="0" smtClean="0"/>
              <a:t>(</a:t>
            </a:r>
            <a:r>
              <a:rPr lang="tr-TR" sz="1400" dirty="0" err="1" smtClean="0"/>
              <a:t>intraarticular</a:t>
            </a:r>
            <a:r>
              <a:rPr lang="tr-TR" sz="1400" dirty="0" smtClean="0"/>
              <a:t> veya sistemik IV)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 smtClean="0"/>
              <a:t>DMARD veya biyolojik ajan başla 3 ayda bir tekrar değerlendir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 smtClean="0"/>
              <a:t>Alevlenmelerde tekrar </a:t>
            </a:r>
            <a:r>
              <a:rPr lang="tr-TR" sz="1400" dirty="0" err="1" smtClean="0"/>
              <a:t>steroid</a:t>
            </a:r>
            <a:r>
              <a:rPr lang="tr-TR" sz="1400" dirty="0" smtClean="0"/>
              <a:t> başla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 smtClean="0"/>
              <a:t>&gt;3 den fazla eklem, tedaviye </a:t>
            </a:r>
            <a:r>
              <a:rPr lang="tr-TR" sz="1400" dirty="0" err="1" smtClean="0"/>
              <a:t>ıntolerans</a:t>
            </a:r>
            <a:r>
              <a:rPr lang="tr-TR" sz="1400" dirty="0" smtClean="0"/>
              <a:t> bir sonraki basamağa geç</a:t>
            </a:r>
            <a:endParaRPr lang="tr-TR" sz="1400" dirty="0"/>
          </a:p>
        </p:txBody>
      </p:sp>
      <p:sp>
        <p:nvSpPr>
          <p:cNvPr id="54" name="Rectangle 53"/>
          <p:cNvSpPr/>
          <p:nvPr/>
        </p:nvSpPr>
        <p:spPr>
          <a:xfrm rot="16200000">
            <a:off x="5456392" y="1507068"/>
            <a:ext cx="173443" cy="237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 rot="16200000">
            <a:off x="3901062" y="2244353"/>
            <a:ext cx="163791" cy="1754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 rot="16200000">
            <a:off x="5637932" y="1131533"/>
            <a:ext cx="98395" cy="237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16016" y="2025239"/>
            <a:ext cx="2520280" cy="2516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err="1" smtClean="0">
                <a:solidFill>
                  <a:schemeClr val="tx1"/>
                </a:solidFill>
              </a:rPr>
              <a:t>Sakroileit</a:t>
            </a:r>
            <a:r>
              <a:rPr lang="tr-TR" sz="1400" dirty="0" smtClean="0">
                <a:solidFill>
                  <a:schemeClr val="tx1"/>
                </a:solidFill>
              </a:rPr>
              <a:t>, </a:t>
            </a:r>
            <a:r>
              <a:rPr lang="tr-TR" sz="1400" dirty="0" err="1" smtClean="0">
                <a:solidFill>
                  <a:schemeClr val="tx1"/>
                </a:solidFill>
              </a:rPr>
              <a:t>aksiyel</a:t>
            </a:r>
            <a:r>
              <a:rPr lang="tr-TR" sz="1400" dirty="0" smtClean="0">
                <a:solidFill>
                  <a:schemeClr val="tx1"/>
                </a:solidFill>
              </a:rPr>
              <a:t> </a:t>
            </a:r>
            <a:r>
              <a:rPr lang="tr-TR" sz="1400" dirty="0" err="1" smtClean="0">
                <a:solidFill>
                  <a:schemeClr val="tx1"/>
                </a:solidFill>
              </a:rPr>
              <a:t>artrit</a:t>
            </a:r>
            <a:r>
              <a:rPr lang="tr-TR" sz="1400" dirty="0" smtClean="0">
                <a:solidFill>
                  <a:schemeClr val="tx1"/>
                </a:solidFill>
              </a:rPr>
              <a:t> var mı?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340440" y="5640366"/>
            <a:ext cx="3895856" cy="3089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1400" dirty="0" err="1" smtClean="0">
                <a:solidFill>
                  <a:schemeClr val="tx1"/>
                </a:solidFill>
              </a:rPr>
              <a:t>Tocılızumabı</a:t>
            </a:r>
            <a:r>
              <a:rPr lang="tr-TR" sz="1400" dirty="0" smtClean="0">
                <a:solidFill>
                  <a:schemeClr val="tx1"/>
                </a:solidFill>
              </a:rPr>
              <a:t> </a:t>
            </a:r>
            <a:r>
              <a:rPr lang="tr-TR" sz="1400" dirty="0" err="1" smtClean="0">
                <a:solidFill>
                  <a:schemeClr val="tx1"/>
                </a:solidFill>
              </a:rPr>
              <a:t>abetacepte</a:t>
            </a:r>
            <a:r>
              <a:rPr lang="tr-TR" sz="1400" dirty="0" smtClean="0">
                <a:solidFill>
                  <a:schemeClr val="tx1"/>
                </a:solidFill>
              </a:rPr>
              <a:t> değiştir(ya da tam tersi)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72088" y="5661061"/>
            <a:ext cx="2599712" cy="4852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err="1" smtClean="0">
                <a:solidFill>
                  <a:schemeClr val="tx1"/>
                </a:solidFill>
              </a:rPr>
              <a:t>Tocılızumabı</a:t>
            </a:r>
            <a:r>
              <a:rPr lang="tr-TR" sz="1400" dirty="0" smtClean="0">
                <a:solidFill>
                  <a:schemeClr val="tx1"/>
                </a:solidFill>
              </a:rPr>
              <a:t> </a:t>
            </a:r>
            <a:r>
              <a:rPr lang="tr-TR" sz="1400" dirty="0" err="1" smtClean="0">
                <a:solidFill>
                  <a:schemeClr val="tx1"/>
                </a:solidFill>
              </a:rPr>
              <a:t>anakinra</a:t>
            </a:r>
            <a:r>
              <a:rPr lang="tr-TR" sz="1400" dirty="0" smtClean="0">
                <a:solidFill>
                  <a:schemeClr val="tx1"/>
                </a:solidFill>
              </a:rPr>
              <a:t> ya değiştir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940152" y="5229200"/>
            <a:ext cx="2408794" cy="3089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IV </a:t>
            </a:r>
            <a:r>
              <a:rPr lang="tr-TR" sz="1400" dirty="0" err="1" smtClean="0">
                <a:solidFill>
                  <a:schemeClr val="tx1"/>
                </a:solidFill>
              </a:rPr>
              <a:t>rituximab</a:t>
            </a:r>
            <a:r>
              <a:rPr lang="tr-TR" sz="1400" dirty="0" smtClean="0">
                <a:solidFill>
                  <a:schemeClr val="tx1"/>
                </a:solidFill>
              </a:rPr>
              <a:t> a değiştir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94063" y="72007"/>
            <a:ext cx="3845889" cy="457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Rectangle 64"/>
          <p:cNvSpPr/>
          <p:nvPr/>
        </p:nvSpPr>
        <p:spPr>
          <a:xfrm rot="16200000">
            <a:off x="7301192" y="3937297"/>
            <a:ext cx="512920" cy="1362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94063" y="114038"/>
            <a:ext cx="384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NHS </a:t>
            </a:r>
            <a:r>
              <a:rPr lang="tr-TR" dirty="0" err="1" smtClean="0"/>
              <a:t>England</a:t>
            </a:r>
            <a:r>
              <a:rPr lang="tr-TR" dirty="0" smtClean="0"/>
              <a:t> </a:t>
            </a:r>
            <a:r>
              <a:rPr lang="tr-TR" dirty="0" err="1"/>
              <a:t>C</a:t>
            </a:r>
            <a:r>
              <a:rPr lang="tr-TR" dirty="0" err="1" smtClean="0"/>
              <a:t>onsensus</a:t>
            </a:r>
            <a:r>
              <a:rPr lang="tr-TR" dirty="0" smtClean="0"/>
              <a:t> 2015 Önerileri</a:t>
            </a:r>
            <a:endParaRPr lang="tr-TR" dirty="0"/>
          </a:p>
        </p:txBody>
      </p:sp>
      <p:sp>
        <p:nvSpPr>
          <p:cNvPr id="20" name="Rectangle 19"/>
          <p:cNvSpPr/>
          <p:nvPr/>
        </p:nvSpPr>
        <p:spPr>
          <a:xfrm>
            <a:off x="6732240" y="4797152"/>
            <a:ext cx="792088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Evet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71800" y="5157192"/>
            <a:ext cx="2883616" cy="3089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err="1" smtClean="0">
                <a:solidFill>
                  <a:schemeClr val="tx1"/>
                </a:solidFill>
              </a:rPr>
              <a:t>Tocılızumab</a:t>
            </a:r>
            <a:r>
              <a:rPr lang="tr-TR" sz="1400" dirty="0" smtClean="0">
                <a:solidFill>
                  <a:schemeClr val="tx1"/>
                </a:solidFill>
              </a:rPr>
              <a:t> veya </a:t>
            </a:r>
            <a:r>
              <a:rPr lang="tr-TR" sz="1400" dirty="0" err="1" smtClean="0">
                <a:solidFill>
                  <a:schemeClr val="tx1"/>
                </a:solidFill>
              </a:rPr>
              <a:t>abetacept</a:t>
            </a:r>
            <a:r>
              <a:rPr lang="tr-TR" sz="1400" dirty="0" smtClean="0">
                <a:solidFill>
                  <a:schemeClr val="tx1"/>
                </a:solidFill>
              </a:rPr>
              <a:t> başla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19872" y="3203325"/>
            <a:ext cx="2880320" cy="2976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Hasta SJIA mı?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495686"/>
            <a:ext cx="2448272" cy="17687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tr-TR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548680"/>
            <a:ext cx="24482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Oligoarticular</a:t>
            </a:r>
            <a:r>
              <a:rPr lang="tr-TR" b="1" dirty="0" smtClean="0"/>
              <a:t> JIA</a:t>
            </a:r>
          </a:p>
          <a:p>
            <a:r>
              <a:rPr lang="tr-TR" sz="1600" b="1" dirty="0" smtClean="0"/>
              <a:t>-</a:t>
            </a:r>
            <a:r>
              <a:rPr lang="tr-TR" sz="1600" b="1" dirty="0" err="1" smtClean="0"/>
              <a:t>İntra-articular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steroid</a:t>
            </a:r>
            <a:endParaRPr lang="tr-TR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3-6 ayda bir kontrol 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Yılda&gt;2 enjeksiyon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&gt;4 den fazla eklem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ciddi </a:t>
            </a:r>
            <a:r>
              <a:rPr lang="tr-TR" sz="1600" dirty="0" err="1" smtClean="0"/>
              <a:t>erozif</a:t>
            </a:r>
            <a:r>
              <a:rPr lang="tr-TR" sz="1600" dirty="0" smtClean="0"/>
              <a:t> eklem var </a:t>
            </a:r>
            <a:endParaRPr lang="tr-TR" dirty="0"/>
          </a:p>
        </p:txBody>
      </p:sp>
      <p:sp>
        <p:nvSpPr>
          <p:cNvPr id="9" name="Right Arrow 8"/>
          <p:cNvSpPr/>
          <p:nvPr/>
        </p:nvSpPr>
        <p:spPr>
          <a:xfrm>
            <a:off x="2535843" y="1451034"/>
            <a:ext cx="576064" cy="24977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2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9001000" cy="6048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904" y="404664"/>
            <a:ext cx="418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Aktif sistemik bulgusu olmayan </a:t>
            </a:r>
            <a:r>
              <a:rPr lang="tr-TR" dirty="0" err="1" smtClean="0"/>
              <a:t>artritli</a:t>
            </a:r>
            <a:r>
              <a:rPr lang="tr-TR" dirty="0" smtClean="0"/>
              <a:t> SJIA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926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shiba\Downloads\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780068" cy="6453336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2123728" y="6525345"/>
            <a:ext cx="6768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/>
              <a:t>SARAH RINGOLD </a:t>
            </a:r>
            <a:r>
              <a:rPr lang="en-US" sz="1200" dirty="0" smtClean="0"/>
              <a:t>Arthritis Care &amp; Research Vol. 66, No. 7, July 2014, pp 1063–1072</a:t>
            </a:r>
            <a:endParaRPr lang="tr-T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shiba\Downloads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624736" cy="6867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oshiba\Downloads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987" y="0"/>
            <a:ext cx="7235429" cy="6597352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683568" y="6581001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/>
              <a:t>SARAH RINGOLD </a:t>
            </a:r>
            <a:r>
              <a:rPr lang="en-US" sz="1200" dirty="0" smtClean="0"/>
              <a:t>Arthritis Care &amp; Research Vol. 66, No. 7, July 2014, pp 1063–1072</a:t>
            </a:r>
            <a:endParaRPr lang="tr-T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363272" cy="86895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S-JIA T</a:t>
            </a:r>
            <a:r>
              <a:rPr lang="tr-TR" dirty="0" err="1" smtClean="0">
                <a:solidFill>
                  <a:schemeClr val="tx2"/>
                </a:solidFill>
              </a:rPr>
              <a:t>edavi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154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i="1" dirty="0" err="1" smtClean="0">
                <a:solidFill>
                  <a:schemeClr val="tx2"/>
                </a:solidFill>
              </a:rPr>
              <a:t>Gecmıste</a:t>
            </a:r>
            <a:r>
              <a:rPr lang="tr-TR" sz="2800" b="1" i="1" dirty="0" smtClean="0">
                <a:solidFill>
                  <a:schemeClr val="tx2"/>
                </a:solidFill>
              </a:rPr>
              <a:t>:</a:t>
            </a:r>
            <a:r>
              <a:rPr lang="en-US" sz="2800" i="1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NSAIDS, IVIG, corticosteroids, methotrexate, anti-TNF, cyclosporin, thalidomide, cyclophosphamide, autologous stem cell transplant</a:t>
            </a:r>
            <a:endParaRPr lang="en-US" sz="2800" b="1" i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tr-TR" b="1" i="1" dirty="0" smtClean="0">
                <a:solidFill>
                  <a:schemeClr val="tx2"/>
                </a:solidFill>
              </a:rPr>
              <a:t>G</a:t>
            </a:r>
            <a:r>
              <a:rPr lang="tr-TR" b="1" i="1" dirty="0">
                <a:solidFill>
                  <a:schemeClr val="tx2"/>
                </a:solidFill>
              </a:rPr>
              <a:t>ü</a:t>
            </a:r>
            <a:r>
              <a:rPr lang="tr-TR" b="1" i="1" dirty="0" smtClean="0">
                <a:solidFill>
                  <a:schemeClr val="tx2"/>
                </a:solidFill>
              </a:rPr>
              <a:t>ncel yaklaşım</a:t>
            </a:r>
            <a:r>
              <a:rPr lang="en-US" b="1" i="1" dirty="0" smtClean="0">
                <a:solidFill>
                  <a:schemeClr val="tx2"/>
                </a:solidFill>
              </a:rPr>
              <a:t>: </a:t>
            </a:r>
            <a:r>
              <a:rPr lang="tr-TR" dirty="0" smtClean="0">
                <a:solidFill>
                  <a:schemeClr val="tx2"/>
                </a:solidFill>
              </a:rPr>
              <a:t>biyolojik ajanlar</a:t>
            </a:r>
            <a:r>
              <a:rPr lang="en-US" dirty="0" smtClean="0">
                <a:solidFill>
                  <a:schemeClr val="tx2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-</a:t>
            </a:r>
            <a:r>
              <a:rPr lang="en-US" sz="2400" b="1" i="1" dirty="0" smtClean="0">
                <a:solidFill>
                  <a:schemeClr val="tx2"/>
                </a:solidFill>
              </a:rPr>
              <a:t>anti-IL1: </a:t>
            </a:r>
            <a:r>
              <a:rPr lang="en-US" sz="2400" dirty="0" smtClean="0">
                <a:solidFill>
                  <a:schemeClr val="tx2"/>
                </a:solidFill>
              </a:rPr>
              <a:t>(</a:t>
            </a:r>
            <a:r>
              <a:rPr lang="en-US" sz="2400" b="1" dirty="0" err="1" smtClean="0">
                <a:solidFill>
                  <a:schemeClr val="tx2"/>
                </a:solidFill>
              </a:rPr>
              <a:t>Anakinra</a:t>
            </a:r>
            <a:r>
              <a:rPr lang="en-US" sz="2400" b="1" dirty="0" smtClean="0">
                <a:solidFill>
                  <a:schemeClr val="tx2"/>
                </a:solidFill>
              </a:rPr>
              <a:t>: </a:t>
            </a:r>
            <a:r>
              <a:rPr lang="en-US" sz="2000" b="1" dirty="0" smtClean="0">
                <a:solidFill>
                  <a:schemeClr val="tx2"/>
                </a:solidFill>
              </a:rPr>
              <a:t>IL1Ra</a:t>
            </a:r>
            <a:r>
              <a:rPr lang="en-US" sz="2400" dirty="0" smtClean="0">
                <a:solidFill>
                  <a:schemeClr val="tx2"/>
                </a:solidFill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</a:rPr>
              <a:t>Rilonacept</a:t>
            </a:r>
            <a:r>
              <a:rPr lang="en-US" sz="2400" b="1" dirty="0" smtClean="0">
                <a:solidFill>
                  <a:schemeClr val="tx2"/>
                </a:solidFill>
              </a:rPr>
              <a:t>: </a:t>
            </a:r>
            <a:r>
              <a:rPr lang="en-US" sz="2000" b="1" dirty="0" smtClean="0">
                <a:solidFill>
                  <a:schemeClr val="tx2"/>
                </a:solidFill>
              </a:rPr>
              <a:t>IL1R-AcP</a:t>
            </a:r>
            <a:r>
              <a:rPr lang="en-US" sz="2400" dirty="0" smtClean="0">
                <a:solidFill>
                  <a:schemeClr val="tx2"/>
                </a:solidFill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</a:rPr>
              <a:t>Canakinumab</a:t>
            </a:r>
            <a:r>
              <a:rPr lang="en-US" sz="2400" b="1" dirty="0" smtClean="0">
                <a:solidFill>
                  <a:schemeClr val="tx2"/>
                </a:solidFill>
              </a:rPr>
              <a:t>: </a:t>
            </a:r>
            <a:r>
              <a:rPr lang="en-US" sz="2000" b="1" dirty="0" err="1" smtClean="0">
                <a:solidFill>
                  <a:schemeClr val="tx2"/>
                </a:solidFill>
              </a:rPr>
              <a:t>mab</a:t>
            </a:r>
            <a:r>
              <a:rPr lang="en-US" sz="2000" b="1" dirty="0" smtClean="0">
                <a:solidFill>
                  <a:schemeClr val="tx2"/>
                </a:solidFill>
              </a:rPr>
              <a:t> IL1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4343401"/>
            <a:ext cx="2880320" cy="184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0425" y="4071028"/>
            <a:ext cx="3969887" cy="2417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6488668"/>
            <a:ext cx="364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Cronstein el al, 2013</a:t>
            </a:r>
            <a:r>
              <a:rPr lang="tr-TR" dirty="0" smtClean="0"/>
              <a:t> CARRA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2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7926806" cy="69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75" y="6643710"/>
            <a:ext cx="32861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2422"/>
            <a:ext cx="8280920" cy="86834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JIA </a:t>
            </a:r>
            <a:r>
              <a:rPr lang="tr-TR" dirty="0" err="1" smtClean="0">
                <a:solidFill>
                  <a:schemeClr val="tx2"/>
                </a:solidFill>
              </a:rPr>
              <a:t>Altgrupları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579832"/>
          <a:ext cx="9143999" cy="4801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06"/>
                <a:gridCol w="873131"/>
                <a:gridCol w="960445"/>
                <a:gridCol w="1214446"/>
                <a:gridCol w="2928958"/>
                <a:gridCol w="1214413"/>
              </a:tblGrid>
              <a:tr h="416661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JIA subtype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Age 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Girls%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Typical Pattern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HLA B27</a:t>
                      </a:r>
                      <a:endParaRPr lang="en-US" sz="2000" b="1" dirty="0"/>
                    </a:p>
                  </a:txBody>
                  <a:tcPr/>
                </a:tc>
              </a:tr>
              <a:tr h="512035">
                <a:tc>
                  <a:txBody>
                    <a:bodyPr/>
                    <a:lstStyle/>
                    <a:p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Systemic arthritis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4-7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4-7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48-70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Any or none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4-11</a:t>
                      </a:r>
                      <a:endParaRPr lang="en-US" sz="2000" b="1" dirty="0"/>
                    </a:p>
                  </a:txBody>
                  <a:tcPr/>
                </a:tc>
              </a:tr>
              <a:tr h="416661">
                <a:tc>
                  <a:txBody>
                    <a:bodyPr/>
                    <a:lstStyle/>
                    <a:p>
                      <a:r>
                        <a:rPr lang="en-US" sz="20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Oligoarthritis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46-54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4-5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66-78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Large joints, asymmetric</a:t>
                      </a:r>
                      <a:endParaRPr lang="en-US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11-17</a:t>
                      </a:r>
                      <a:endParaRPr lang="en-US" sz="2000" b="1" dirty="0"/>
                    </a:p>
                  </a:txBody>
                  <a:tcPr/>
                </a:tc>
              </a:tr>
              <a:tr h="719167">
                <a:tc>
                  <a:txBody>
                    <a:bodyPr/>
                    <a:lstStyle/>
                    <a:p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RF-negative </a:t>
                      </a:r>
                      <a:r>
                        <a:rPr lang="en-US" sz="20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polyarthritis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13-21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4-7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76-80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Any, often symmetric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10-11</a:t>
                      </a:r>
                      <a:endParaRPr lang="en-US" sz="2000" b="1" dirty="0"/>
                    </a:p>
                  </a:txBody>
                  <a:tcPr/>
                </a:tc>
              </a:tr>
              <a:tr h="719167">
                <a:tc>
                  <a:txBody>
                    <a:bodyPr/>
                    <a:lstStyle/>
                    <a:p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RF-positive </a:t>
                      </a:r>
                      <a:r>
                        <a:rPr lang="en-US" sz="20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polyarthritis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1-4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11-12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83-92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typically symmetric arthritis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8-18</a:t>
                      </a:r>
                      <a:endParaRPr lang="en-US" sz="2000" b="1" dirty="0"/>
                    </a:p>
                  </a:txBody>
                  <a:tcPr/>
                </a:tc>
              </a:tr>
              <a:tr h="502459">
                <a:tc>
                  <a:txBody>
                    <a:bodyPr/>
                    <a:lstStyle/>
                    <a:p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Psoriatic arthritis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3-7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8-10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57-69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Spine, lower extremities, distal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interphalangeal</a:t>
                      </a:r>
                      <a:endParaRPr 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joints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8-21</a:t>
                      </a:r>
                      <a:endParaRPr lang="en-US" sz="2000" b="1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en-US" sz="20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Enthesitis</a:t>
                      </a: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-related arthritis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4-14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10-12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9-38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Spine, sacroiliac, lower extremities, thoracic cage</a:t>
                      </a:r>
                    </a:p>
                    <a:p>
                      <a:pPr algn="l"/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joints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67-76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8D8B-30C1-4DBA-9ABE-8F9F5385B8D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839200" cy="5105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b="1" i="1" dirty="0" smtClean="0"/>
              <a:t>Güncel </a:t>
            </a:r>
            <a:r>
              <a:rPr lang="tr-TR" b="1" i="1" dirty="0" err="1" smtClean="0"/>
              <a:t>tedavıler</a:t>
            </a:r>
            <a:r>
              <a:rPr lang="tr-TR" b="1" i="1" dirty="0" smtClean="0"/>
              <a:t> :</a:t>
            </a:r>
            <a:r>
              <a:rPr lang="tr-TR" b="1" i="1" dirty="0" err="1" smtClean="0"/>
              <a:t>Biyolojık</a:t>
            </a:r>
            <a:r>
              <a:rPr lang="tr-TR" b="1" i="1" dirty="0" smtClean="0"/>
              <a:t> ajanlar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b="1" i="1" dirty="0" smtClean="0"/>
              <a:t>Anti-IL6</a:t>
            </a:r>
            <a:r>
              <a:rPr lang="en-US" dirty="0" smtClean="0"/>
              <a:t> ( </a:t>
            </a:r>
            <a:r>
              <a:rPr lang="en-US" b="1" dirty="0" smtClean="0"/>
              <a:t>Tocilizumab)</a:t>
            </a:r>
          </a:p>
          <a:p>
            <a:pPr marL="0" indent="0">
              <a:buNone/>
            </a:pPr>
            <a:r>
              <a:rPr lang="en-US" dirty="0" smtClean="0"/>
              <a:t>-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-New recommended guidelines by the ACR ( 2013)</a:t>
            </a:r>
          </a:p>
          <a:p>
            <a:pPr marL="0" indent="0">
              <a:buNone/>
            </a:pPr>
            <a:r>
              <a:rPr lang="en-US" dirty="0" smtClean="0"/>
              <a:t>-Consensus Treatment Plans ( CARRA, 2012):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865" y="2069869"/>
            <a:ext cx="4807000" cy="288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48680"/>
            <a:ext cx="8363272" cy="8689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S-JIA T</a:t>
            </a:r>
            <a:r>
              <a:rPr kumimoji="0" lang="tr-T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edavi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6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DS-31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683568" y="692696"/>
            <a:ext cx="7704856" cy="72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tx2"/>
                </a:solidFill>
              </a:rPr>
              <a:t>SJIA tedavisinde </a:t>
            </a:r>
            <a:r>
              <a:rPr lang="tr-TR" sz="3200" dirty="0" err="1" smtClean="0">
                <a:solidFill>
                  <a:schemeClr val="tx2"/>
                </a:solidFill>
              </a:rPr>
              <a:t>steroid</a:t>
            </a:r>
            <a:r>
              <a:rPr lang="tr-TR" sz="3200" dirty="0" smtClean="0">
                <a:solidFill>
                  <a:schemeClr val="tx2"/>
                </a:solidFill>
              </a:rPr>
              <a:t> ve </a:t>
            </a:r>
            <a:r>
              <a:rPr lang="tr-TR" sz="3200" dirty="0" err="1" smtClean="0">
                <a:solidFill>
                  <a:schemeClr val="tx2"/>
                </a:solidFill>
              </a:rPr>
              <a:t>metotraksatın</a:t>
            </a:r>
            <a:r>
              <a:rPr lang="tr-TR" sz="3200" dirty="0" smtClean="0">
                <a:solidFill>
                  <a:schemeClr val="tx2"/>
                </a:solidFill>
              </a:rPr>
              <a:t> yeri </a:t>
            </a:r>
            <a:endParaRPr lang="tr-TR" sz="3200" dirty="0">
              <a:solidFill>
                <a:schemeClr val="tx2"/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 rot="10800000" flipV="1">
            <a:off x="1403648" y="2348879"/>
            <a:ext cx="3024336" cy="4320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NSAII cevap vermeyen </a:t>
            </a:r>
            <a:r>
              <a:rPr lang="tr-TR" dirty="0" err="1" smtClean="0">
                <a:solidFill>
                  <a:schemeClr val="tx1"/>
                </a:solidFill>
              </a:rPr>
              <a:t>ates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 rot="10800000" flipV="1">
            <a:off x="1403648" y="2852935"/>
            <a:ext cx="3024336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Perikardit</a:t>
            </a:r>
            <a:r>
              <a:rPr lang="tr-TR" dirty="0" smtClean="0">
                <a:solidFill>
                  <a:schemeClr val="tx1"/>
                </a:solidFill>
              </a:rPr>
              <a:t> veya </a:t>
            </a:r>
            <a:r>
              <a:rPr lang="tr-TR" dirty="0" err="1" smtClean="0">
                <a:solidFill>
                  <a:schemeClr val="tx1"/>
                </a:solidFill>
              </a:rPr>
              <a:t>myokardit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 rot="10800000" flipV="1">
            <a:off x="1403648" y="3501008"/>
            <a:ext cx="3024336" cy="4320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Ciddi anemi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1403648" y="4149080"/>
            <a:ext cx="3024336" cy="1656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Makrofaj</a:t>
            </a:r>
            <a:r>
              <a:rPr lang="tr-TR" dirty="0" smtClean="0">
                <a:solidFill>
                  <a:schemeClr val="tx1"/>
                </a:solidFill>
              </a:rPr>
              <a:t> aktivasyon sendromu</a:t>
            </a:r>
          </a:p>
        </p:txBody>
      </p:sp>
      <p:sp>
        <p:nvSpPr>
          <p:cNvPr id="9" name="8 Dikdörtgen"/>
          <p:cNvSpPr/>
          <p:nvPr/>
        </p:nvSpPr>
        <p:spPr>
          <a:xfrm rot="10800000" flipV="1">
            <a:off x="5004048" y="2348881"/>
            <a:ext cx="3384376" cy="4320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tx1"/>
                </a:solidFill>
              </a:rPr>
              <a:t>Sistemik bulgular </a:t>
            </a:r>
            <a:r>
              <a:rPr lang="tr-TR" sz="1400" dirty="0" err="1" smtClean="0">
                <a:solidFill>
                  <a:schemeClr val="tx1"/>
                </a:solidFill>
              </a:rPr>
              <a:t>uzerinde</a:t>
            </a:r>
            <a:r>
              <a:rPr lang="tr-TR" sz="1400" dirty="0" smtClean="0">
                <a:solidFill>
                  <a:schemeClr val="tx1"/>
                </a:solidFill>
              </a:rPr>
              <a:t> etkisi yok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10" name="9 Dikdörtgen"/>
          <p:cNvSpPr/>
          <p:nvPr/>
        </p:nvSpPr>
        <p:spPr>
          <a:xfrm rot="10800000" flipV="1">
            <a:off x="5004048" y="2924945"/>
            <a:ext cx="3168352" cy="4320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err="1" smtClean="0">
                <a:solidFill>
                  <a:schemeClr val="tx1"/>
                </a:solidFill>
              </a:rPr>
              <a:t>Poliartritte</a:t>
            </a:r>
            <a:r>
              <a:rPr lang="tr-TR" sz="1400" dirty="0" smtClean="0">
                <a:solidFill>
                  <a:schemeClr val="tx1"/>
                </a:solidFill>
              </a:rPr>
              <a:t> yardımcı etki</a:t>
            </a:r>
            <a:endParaRPr lang="tr-TR" sz="1400" dirty="0">
              <a:solidFill>
                <a:schemeClr val="tx1"/>
              </a:solidFill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0811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Ma</a:t>
            </a:r>
            <a:r>
              <a:rPr lang="tr-TR" sz="4000" dirty="0" err="1" smtClean="0">
                <a:solidFill>
                  <a:schemeClr val="tx2"/>
                </a:solidFill>
              </a:rPr>
              <a:t>krofaj</a:t>
            </a:r>
            <a:r>
              <a:rPr lang="en-US" sz="4000" dirty="0" smtClean="0">
                <a:solidFill>
                  <a:schemeClr val="tx2"/>
                </a:solidFill>
              </a:rPr>
              <a:t> A</a:t>
            </a:r>
            <a:r>
              <a:rPr lang="tr-TR" sz="4000" dirty="0">
                <a:solidFill>
                  <a:schemeClr val="tx2"/>
                </a:solidFill>
              </a:rPr>
              <a:t>k</a:t>
            </a:r>
            <a:r>
              <a:rPr lang="en-US" sz="4000" dirty="0" err="1" smtClean="0">
                <a:solidFill>
                  <a:schemeClr val="tx2"/>
                </a:solidFill>
              </a:rPr>
              <a:t>tiva</a:t>
            </a:r>
            <a:r>
              <a:rPr lang="tr-TR" sz="4000" dirty="0" err="1" smtClean="0">
                <a:solidFill>
                  <a:schemeClr val="tx2"/>
                </a:solidFill>
              </a:rPr>
              <a:t>syon</a:t>
            </a:r>
            <a:r>
              <a:rPr lang="en-US" sz="4000" dirty="0" smtClean="0">
                <a:solidFill>
                  <a:schemeClr val="tx2"/>
                </a:solidFill>
              </a:rPr>
              <a:t> S</a:t>
            </a:r>
            <a:r>
              <a:rPr lang="tr-TR" sz="4000" dirty="0" smtClean="0">
                <a:solidFill>
                  <a:schemeClr val="tx2"/>
                </a:solidFill>
              </a:rPr>
              <a:t>e</a:t>
            </a:r>
            <a:r>
              <a:rPr lang="en-US" sz="4000" dirty="0" err="1" smtClean="0">
                <a:solidFill>
                  <a:schemeClr val="tx2"/>
                </a:solidFill>
              </a:rPr>
              <a:t>ndrom</a:t>
            </a:r>
            <a:r>
              <a:rPr lang="tr-TR" sz="4000" dirty="0" smtClean="0">
                <a:solidFill>
                  <a:schemeClr val="tx2"/>
                </a:solidFill>
              </a:rPr>
              <a:t>u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28800"/>
            <a:ext cx="8583488" cy="5000600"/>
          </a:xfrm>
        </p:spPr>
        <p:txBody>
          <a:bodyPr>
            <a:normAutofit lnSpcReduction="10000"/>
          </a:bodyPr>
          <a:lstStyle/>
          <a:p>
            <a:r>
              <a:rPr lang="tr-TR" sz="2400" dirty="0" err="1" smtClean="0">
                <a:solidFill>
                  <a:schemeClr val="tx2"/>
                </a:solidFill>
              </a:rPr>
              <a:t>Makrofaj</a:t>
            </a:r>
            <a:r>
              <a:rPr lang="tr-TR" sz="2400" dirty="0" smtClean="0">
                <a:solidFill>
                  <a:schemeClr val="tx2"/>
                </a:solidFill>
              </a:rPr>
              <a:t> ve T hücrelerin kontrolsüz ve </a:t>
            </a:r>
            <a:r>
              <a:rPr lang="tr-TR" sz="2400" dirty="0" err="1" smtClean="0">
                <a:solidFill>
                  <a:schemeClr val="tx2"/>
                </a:solidFill>
              </a:rPr>
              <a:t>inhibe</a:t>
            </a:r>
            <a:r>
              <a:rPr lang="tr-TR" sz="2400" dirty="0" smtClean="0">
                <a:solidFill>
                  <a:schemeClr val="tx2"/>
                </a:solidFill>
              </a:rPr>
              <a:t> edilemeyen üretim ve aktivasyonu nedeniyle </a:t>
            </a:r>
            <a:r>
              <a:rPr lang="tr-TR" sz="2400" dirty="0" err="1">
                <a:solidFill>
                  <a:schemeClr val="tx2"/>
                </a:solidFill>
              </a:rPr>
              <a:t>i</a:t>
            </a:r>
            <a:r>
              <a:rPr lang="tr-TR" sz="2400" dirty="0" err="1" smtClean="0">
                <a:solidFill>
                  <a:schemeClr val="tx2"/>
                </a:solidFill>
              </a:rPr>
              <a:t>nflamatuar</a:t>
            </a:r>
            <a:r>
              <a:rPr lang="tr-TR" sz="2400" dirty="0" smtClean="0">
                <a:solidFill>
                  <a:schemeClr val="tx2"/>
                </a:solidFill>
              </a:rPr>
              <a:t> </a:t>
            </a:r>
            <a:r>
              <a:rPr lang="tr-TR" sz="2400" dirty="0" err="1" smtClean="0">
                <a:solidFill>
                  <a:schemeClr val="tx2"/>
                </a:solidFill>
              </a:rPr>
              <a:t>multi</a:t>
            </a:r>
            <a:r>
              <a:rPr lang="tr-TR" sz="2400" dirty="0" smtClean="0">
                <a:solidFill>
                  <a:schemeClr val="tx2"/>
                </a:solidFill>
              </a:rPr>
              <a:t> organ </a:t>
            </a:r>
            <a:r>
              <a:rPr lang="tr-TR" sz="2400" dirty="0" err="1" smtClean="0">
                <a:solidFill>
                  <a:schemeClr val="tx2"/>
                </a:solidFill>
              </a:rPr>
              <a:t>yetmezligi</a:t>
            </a:r>
            <a:r>
              <a:rPr lang="tr-TR" sz="2400" dirty="0" smtClean="0">
                <a:solidFill>
                  <a:schemeClr val="tx2"/>
                </a:solidFill>
              </a:rPr>
              <a:t> tablosu ortaya </a:t>
            </a:r>
            <a:r>
              <a:rPr lang="tr-TR" sz="2400" dirty="0" err="1" smtClean="0">
                <a:solidFill>
                  <a:schemeClr val="tx2"/>
                </a:solidFill>
              </a:rPr>
              <a:t>cıkar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	</a:t>
            </a:r>
            <a:r>
              <a:rPr lang="en-US" sz="2400" dirty="0" smtClean="0">
                <a:solidFill>
                  <a:schemeClr val="tx2"/>
                </a:solidFill>
              </a:rPr>
              <a:t>- </a:t>
            </a:r>
            <a:r>
              <a:rPr lang="tr-TR" sz="2400" dirty="0" smtClean="0">
                <a:solidFill>
                  <a:schemeClr val="tx2"/>
                </a:solidFill>
              </a:rPr>
              <a:t>KC </a:t>
            </a:r>
            <a:r>
              <a:rPr lang="tr-TR" sz="2400" dirty="0" err="1" smtClean="0">
                <a:solidFill>
                  <a:schemeClr val="tx2"/>
                </a:solidFill>
              </a:rPr>
              <a:t>disfonksiyonu</a:t>
            </a:r>
            <a:r>
              <a:rPr lang="en-US" sz="2400" dirty="0" smtClean="0">
                <a:solidFill>
                  <a:schemeClr val="tx2"/>
                </a:solidFill>
              </a:rPr>
              <a:t>		- </a:t>
            </a:r>
            <a:r>
              <a:rPr lang="tr-TR" sz="2400" dirty="0" smtClean="0">
                <a:solidFill>
                  <a:schemeClr val="tx2"/>
                </a:solidFill>
              </a:rPr>
              <a:t>SSS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inflama</a:t>
            </a:r>
            <a:r>
              <a:rPr lang="tr-TR" sz="2400" dirty="0" err="1" smtClean="0">
                <a:solidFill>
                  <a:schemeClr val="tx2"/>
                </a:solidFill>
              </a:rPr>
              <a:t>syonu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	</a:t>
            </a:r>
            <a:r>
              <a:rPr lang="en-US" sz="2400" dirty="0" smtClean="0">
                <a:solidFill>
                  <a:schemeClr val="tx2"/>
                </a:solidFill>
              </a:rPr>
              <a:t>- Pan</a:t>
            </a:r>
            <a:r>
              <a:rPr lang="tr-TR" sz="2400" dirty="0" err="1" smtClean="0">
                <a:solidFill>
                  <a:schemeClr val="tx2"/>
                </a:solidFill>
              </a:rPr>
              <a:t>sitopeni</a:t>
            </a:r>
            <a:r>
              <a:rPr lang="tr-TR" sz="2400" dirty="0" smtClean="0">
                <a:solidFill>
                  <a:schemeClr val="tx2"/>
                </a:solidFill>
              </a:rPr>
              <a:t>	</a:t>
            </a:r>
            <a:r>
              <a:rPr lang="en-US" sz="2400" dirty="0" smtClean="0">
                <a:solidFill>
                  <a:schemeClr val="tx2"/>
                </a:solidFill>
              </a:rPr>
              <a:t>		- H</a:t>
            </a:r>
            <a:r>
              <a:rPr lang="tr-TR" sz="2400" dirty="0" smtClean="0">
                <a:solidFill>
                  <a:schemeClr val="tx2"/>
                </a:solidFill>
              </a:rPr>
              <a:t>i</a:t>
            </a:r>
            <a:r>
              <a:rPr lang="en-US" sz="2400" dirty="0" err="1" smtClean="0">
                <a:solidFill>
                  <a:schemeClr val="tx2"/>
                </a:solidFill>
              </a:rPr>
              <a:t>perferritinemi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	</a:t>
            </a:r>
            <a:r>
              <a:rPr lang="en-US" sz="2400" dirty="0" smtClean="0">
                <a:solidFill>
                  <a:schemeClr val="tx2"/>
                </a:solidFill>
              </a:rPr>
              <a:t>- </a:t>
            </a:r>
            <a:r>
              <a:rPr lang="tr-TR" sz="2400" dirty="0" err="1" smtClean="0">
                <a:solidFill>
                  <a:schemeClr val="tx2"/>
                </a:solidFill>
              </a:rPr>
              <a:t>Hemofagositoz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MAS</a:t>
            </a:r>
            <a:r>
              <a:rPr lang="tr-TR" sz="2400" dirty="0" smtClean="0">
                <a:solidFill>
                  <a:schemeClr val="tx2"/>
                </a:solidFill>
              </a:rPr>
              <a:t> </a:t>
            </a:r>
            <a:r>
              <a:rPr lang="tr-TR" sz="2400" dirty="0" err="1">
                <a:solidFill>
                  <a:schemeClr val="tx2"/>
                </a:solidFill>
              </a:rPr>
              <a:t>i</a:t>
            </a:r>
            <a:r>
              <a:rPr lang="tr-TR" sz="2400" dirty="0" err="1" smtClean="0">
                <a:solidFill>
                  <a:schemeClr val="tx2"/>
                </a:solidFill>
              </a:rPr>
              <a:t>nsidansı</a:t>
            </a:r>
            <a:r>
              <a:rPr lang="en-US" sz="2400" dirty="0" smtClean="0">
                <a:solidFill>
                  <a:schemeClr val="tx2"/>
                </a:solidFill>
              </a:rPr>
              <a:t> (6.7-13%)</a:t>
            </a:r>
            <a:endParaRPr lang="tr-TR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“</a:t>
            </a:r>
            <a:r>
              <a:rPr lang="tr-TR" sz="2400" dirty="0">
                <a:solidFill>
                  <a:schemeClr val="tx2"/>
                </a:solidFill>
              </a:rPr>
              <a:t>O</a:t>
            </a:r>
            <a:r>
              <a:rPr lang="en-US" sz="2400" dirty="0" err="1" smtClean="0">
                <a:solidFill>
                  <a:schemeClr val="tx2"/>
                </a:solidFill>
              </a:rPr>
              <a:t>ccult</a:t>
            </a:r>
            <a:r>
              <a:rPr lang="en-US" sz="2400" dirty="0" smtClean="0">
                <a:solidFill>
                  <a:schemeClr val="tx2"/>
                </a:solidFill>
              </a:rPr>
              <a:t> MAS” </a:t>
            </a:r>
            <a:r>
              <a:rPr lang="tr-TR" sz="2400" dirty="0" err="1" smtClean="0">
                <a:solidFill>
                  <a:schemeClr val="tx2"/>
                </a:solidFill>
              </a:rPr>
              <a:t>sıklıgı</a:t>
            </a:r>
            <a:r>
              <a:rPr lang="tr-TR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(30%)</a:t>
            </a:r>
            <a:endParaRPr lang="tr-TR" sz="2400" dirty="0" smtClean="0">
              <a:solidFill>
                <a:schemeClr val="tx2"/>
              </a:solidFill>
            </a:endParaRPr>
          </a:p>
          <a:p>
            <a:r>
              <a:rPr lang="tr-TR" sz="2400" dirty="0" smtClean="0">
                <a:solidFill>
                  <a:schemeClr val="tx2"/>
                </a:solidFill>
              </a:rPr>
              <a:t>M</a:t>
            </a:r>
            <a:r>
              <a:rPr lang="en-US" sz="2400" dirty="0" err="1" smtClean="0">
                <a:solidFill>
                  <a:schemeClr val="tx2"/>
                </a:solidFill>
              </a:rPr>
              <a:t>ortalit</a:t>
            </a:r>
            <a:r>
              <a:rPr lang="tr-TR" sz="2400" dirty="0" smtClean="0">
                <a:solidFill>
                  <a:schemeClr val="tx2"/>
                </a:solidFill>
              </a:rPr>
              <a:t>e oranı</a:t>
            </a:r>
            <a:r>
              <a:rPr lang="en-US" sz="2400" dirty="0" smtClean="0">
                <a:solidFill>
                  <a:schemeClr val="tx2"/>
                </a:solidFill>
              </a:rPr>
              <a:t> 8-22%</a:t>
            </a: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   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5" name="Picture 4" descr="http://www.the-rheumatologist.org/wp-content/uploads/springboard/image/RHU_May_2012_pp33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17032"/>
            <a:ext cx="3956810" cy="2789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2006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54" y="260424"/>
            <a:ext cx="7898811" cy="648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2875"/>
            <a:ext cx="7992888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Arrow 3"/>
          <p:cNvSpPr/>
          <p:nvPr/>
        </p:nvSpPr>
        <p:spPr bwMode="auto">
          <a:xfrm>
            <a:off x="682275" y="2051589"/>
            <a:ext cx="484632" cy="2362200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MAS </a:t>
            </a:r>
            <a:r>
              <a:rPr lang="tr-TR" dirty="0" smtClean="0">
                <a:solidFill>
                  <a:schemeClr val="tx2"/>
                </a:solidFill>
              </a:rPr>
              <a:t>Tanı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8221" y="3194655"/>
            <a:ext cx="518205" cy="257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75183">
            <a:off x="2113989" y="1320123"/>
            <a:ext cx="308719" cy="341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285088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IL10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85157" y="46482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IFN</a:t>
            </a:r>
            <a:r>
              <a:rPr lang="el-GR" dirty="0" smtClean="0"/>
              <a:t>γ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953760">
            <a:off x="86593" y="2797062"/>
            <a:ext cx="3938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IL6, IL4, IL1, IL18, IL33, cytotoxic granule function</a:t>
            </a:r>
            <a:endParaRPr lang="en-US" sz="1200" dirty="0"/>
          </a:p>
        </p:txBody>
      </p:sp>
      <p:sp>
        <p:nvSpPr>
          <p:cNvPr id="8" name="Oval 7"/>
          <p:cNvSpPr/>
          <p:nvPr/>
        </p:nvSpPr>
        <p:spPr bwMode="auto">
          <a:xfrm>
            <a:off x="2499351" y="3871745"/>
            <a:ext cx="1066799" cy="52253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Severe MAS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8600" y="1578276"/>
            <a:ext cx="4218719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Monogenic defect in cytotoxic granule </a:t>
            </a:r>
          </a:p>
          <a:p>
            <a:r>
              <a:rPr lang="en-US" sz="2000" dirty="0" smtClean="0"/>
              <a:t>exocytosis (FHL </a:t>
            </a:r>
            <a:r>
              <a:rPr lang="tr-TR" sz="2000" dirty="0" smtClean="0"/>
              <a:t>genleri</a:t>
            </a:r>
            <a:r>
              <a:rPr lang="en-US" sz="2000" dirty="0" smtClean="0"/>
              <a:t>)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tr-TR" sz="2000" b="1" dirty="0" smtClean="0"/>
              <a:t>VEYA</a:t>
            </a:r>
            <a:endParaRPr lang="en-US" sz="2000" dirty="0" smtClean="0"/>
          </a:p>
          <a:p>
            <a:r>
              <a:rPr lang="en-US" sz="2000" b="1" dirty="0" smtClean="0"/>
              <a:t>HLH-2004 </a:t>
            </a:r>
            <a:r>
              <a:rPr lang="tr-TR" sz="2000" b="1" dirty="0" smtClean="0"/>
              <a:t>kriterleri</a:t>
            </a:r>
            <a:r>
              <a:rPr lang="en-US" sz="2000" b="1" dirty="0" smtClean="0"/>
              <a:t> ≥5/8</a:t>
            </a:r>
          </a:p>
          <a:p>
            <a:r>
              <a:rPr lang="tr-TR" b="1" i="1" dirty="0" smtClean="0"/>
              <a:t>Klinik</a:t>
            </a:r>
            <a:r>
              <a:rPr lang="en-US" dirty="0" smtClean="0"/>
              <a:t>: </a:t>
            </a:r>
            <a:r>
              <a:rPr lang="tr-TR" dirty="0" err="1" smtClean="0"/>
              <a:t>Ates</a:t>
            </a:r>
            <a:r>
              <a:rPr lang="en-US" dirty="0" smtClean="0"/>
              <a:t>, Splenomegaly</a:t>
            </a:r>
          </a:p>
          <a:p>
            <a:r>
              <a:rPr lang="en-US" b="1" dirty="0" smtClean="0"/>
              <a:t>Lab:</a:t>
            </a:r>
            <a:r>
              <a:rPr lang="en-US" dirty="0" smtClean="0"/>
              <a:t>,</a:t>
            </a:r>
          </a:p>
          <a:p>
            <a:r>
              <a:rPr lang="tr-TR" dirty="0" err="1" smtClean="0"/>
              <a:t>Bisitopeni</a:t>
            </a:r>
            <a:r>
              <a:rPr lang="en-US" dirty="0" smtClean="0"/>
              <a:t>:</a:t>
            </a:r>
            <a:r>
              <a:rPr lang="en-US" sz="1600" dirty="0" err="1" smtClean="0"/>
              <a:t>Hb</a:t>
            </a:r>
            <a:r>
              <a:rPr lang="en-US" sz="1600" dirty="0" smtClean="0"/>
              <a:t>&lt;9</a:t>
            </a:r>
            <a:r>
              <a:rPr lang="en-US" sz="1600" dirty="0"/>
              <a:t>, Neutrophils&lt;1000, </a:t>
            </a:r>
            <a:endParaRPr lang="en-US" sz="1600" dirty="0" smtClean="0"/>
          </a:p>
          <a:p>
            <a:r>
              <a:rPr lang="en-US" sz="1600" dirty="0" smtClean="0"/>
              <a:t>Platelets&lt;100 </a:t>
            </a:r>
          </a:p>
          <a:p>
            <a:r>
              <a:rPr lang="en-US" dirty="0" smtClean="0"/>
              <a:t>Ferritin&gt;500mg/l</a:t>
            </a:r>
          </a:p>
          <a:p>
            <a:r>
              <a:rPr lang="en-US" dirty="0" smtClean="0"/>
              <a:t>Fibrinogen&lt;150, </a:t>
            </a:r>
          </a:p>
          <a:p>
            <a:r>
              <a:rPr lang="en-US" dirty="0" err="1" smtClean="0"/>
              <a:t>Triglycerid</a:t>
            </a:r>
            <a:r>
              <a:rPr lang="en-US" dirty="0" smtClean="0"/>
              <a:t>&gt;265mg/dl</a:t>
            </a:r>
          </a:p>
          <a:p>
            <a:r>
              <a:rPr lang="en-US" dirty="0" smtClean="0"/>
              <a:t>sCD25 ( soluble IL2 receptor)&gt;2400U/ml, </a:t>
            </a:r>
          </a:p>
          <a:p>
            <a:r>
              <a:rPr lang="en-US" dirty="0" smtClean="0"/>
              <a:t>NK </a:t>
            </a:r>
            <a:r>
              <a:rPr lang="tr-TR" dirty="0" err="1" smtClean="0"/>
              <a:t>hucre</a:t>
            </a:r>
            <a:r>
              <a:rPr lang="tr-TR" dirty="0" smtClean="0"/>
              <a:t> </a:t>
            </a:r>
            <a:r>
              <a:rPr lang="tr-TR" dirty="0" err="1" smtClean="0"/>
              <a:t>aktıvıtesınde</a:t>
            </a:r>
            <a:r>
              <a:rPr lang="tr-TR" dirty="0" smtClean="0"/>
              <a:t> azalma</a:t>
            </a:r>
            <a:endParaRPr lang="en-US" dirty="0" smtClean="0"/>
          </a:p>
          <a:p>
            <a:r>
              <a:rPr lang="en-US" dirty="0" err="1" smtClean="0"/>
              <a:t>Hemo</a:t>
            </a:r>
            <a:r>
              <a:rPr lang="tr-TR" dirty="0" smtClean="0"/>
              <a:t>fagositozun </a:t>
            </a:r>
            <a:r>
              <a:rPr lang="tr-TR" dirty="0" err="1" smtClean="0"/>
              <a:t>gosterilmesi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 bwMode="auto">
          <a:xfrm>
            <a:off x="1184331" y="3871745"/>
            <a:ext cx="1056308" cy="5420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9400" y="6477000"/>
            <a:ext cx="1917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Behrens, ACR 2014   </a:t>
            </a:r>
            <a:endParaRPr lang="en-US" sz="1400" dirty="0"/>
          </a:p>
        </p:txBody>
      </p:sp>
      <p:sp>
        <p:nvSpPr>
          <p:cNvPr id="14" name="Oval 13"/>
          <p:cNvSpPr/>
          <p:nvPr/>
        </p:nvSpPr>
        <p:spPr bwMode="auto">
          <a:xfrm>
            <a:off x="1201549" y="2209799"/>
            <a:ext cx="1066799" cy="52253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Mild MAS</a:t>
            </a:r>
          </a:p>
        </p:txBody>
      </p:sp>
    </p:spTree>
    <p:extLst>
      <p:ext uri="{BB962C8B-B14F-4D97-AF65-F5344CB8AC3E}">
        <p14:creationId xmlns:p14="http://schemas.microsoft.com/office/powerpoint/2010/main" xmlns="" val="120469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 err="1" smtClean="0">
                <a:solidFill>
                  <a:schemeClr val="tx2"/>
                </a:solidFill>
              </a:rPr>
              <a:t>sJIA</a:t>
            </a:r>
            <a:r>
              <a:rPr lang="tr-TR" dirty="0" smtClean="0">
                <a:solidFill>
                  <a:schemeClr val="tx2"/>
                </a:solidFill>
              </a:rPr>
              <a:t> da MAS Kriterleri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5" name="4 Metin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>
                <a:solidFill>
                  <a:schemeClr val="tx2"/>
                </a:solidFill>
              </a:rPr>
              <a:t>Ravelli</a:t>
            </a:r>
            <a:r>
              <a:rPr lang="tr-TR" dirty="0" smtClean="0">
                <a:solidFill>
                  <a:schemeClr val="tx2"/>
                </a:solidFill>
              </a:rPr>
              <a:t> 2005 MAS kriterleri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6" name="5 İçerik Yer Tutucusu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tx2"/>
                </a:solidFill>
              </a:rPr>
              <a:t>Klinik kriterler</a:t>
            </a:r>
          </a:p>
          <a:p>
            <a:pPr lvl="1"/>
            <a:r>
              <a:rPr lang="tr-TR" dirty="0" smtClean="0">
                <a:solidFill>
                  <a:schemeClr val="tx2"/>
                </a:solidFill>
              </a:rPr>
              <a:t>SSS </a:t>
            </a:r>
            <a:r>
              <a:rPr lang="tr-TR" dirty="0" err="1" smtClean="0">
                <a:solidFill>
                  <a:schemeClr val="tx2"/>
                </a:solidFill>
              </a:rPr>
              <a:t>disfonksiyonu</a:t>
            </a:r>
            <a:endParaRPr lang="tr-TR" dirty="0" smtClean="0">
              <a:solidFill>
                <a:schemeClr val="tx2"/>
              </a:solidFill>
            </a:endParaRPr>
          </a:p>
          <a:p>
            <a:pPr lvl="1"/>
            <a:r>
              <a:rPr lang="tr-TR" dirty="0" err="1" smtClean="0">
                <a:solidFill>
                  <a:schemeClr val="tx2"/>
                </a:solidFill>
              </a:rPr>
              <a:t>Hepatomegali</a:t>
            </a:r>
            <a:endParaRPr lang="tr-TR" dirty="0" smtClean="0">
              <a:solidFill>
                <a:schemeClr val="tx2"/>
              </a:solidFill>
            </a:endParaRPr>
          </a:p>
          <a:p>
            <a:pPr lvl="1"/>
            <a:r>
              <a:rPr lang="tr-TR" dirty="0" smtClean="0">
                <a:solidFill>
                  <a:schemeClr val="tx2"/>
                </a:solidFill>
              </a:rPr>
              <a:t>Kanamalar</a:t>
            </a:r>
          </a:p>
          <a:p>
            <a:r>
              <a:rPr lang="tr-TR" dirty="0" err="1" smtClean="0">
                <a:solidFill>
                  <a:schemeClr val="tx2"/>
                </a:solidFill>
              </a:rPr>
              <a:t>Laboratuvar</a:t>
            </a:r>
            <a:r>
              <a:rPr lang="tr-TR" dirty="0" smtClean="0">
                <a:solidFill>
                  <a:schemeClr val="tx2"/>
                </a:solidFill>
              </a:rPr>
              <a:t> kriterleri</a:t>
            </a:r>
          </a:p>
          <a:p>
            <a:pPr lvl="1"/>
            <a:r>
              <a:rPr lang="tr-TR" dirty="0" err="1" smtClean="0">
                <a:solidFill>
                  <a:schemeClr val="tx2"/>
                </a:solidFill>
              </a:rPr>
              <a:t>Trombositopeni</a:t>
            </a:r>
            <a:r>
              <a:rPr lang="tr-TR" dirty="0" smtClean="0">
                <a:solidFill>
                  <a:schemeClr val="tx2"/>
                </a:solidFill>
              </a:rPr>
              <a:t> ≤ 262</a:t>
            </a:r>
          </a:p>
          <a:p>
            <a:pPr lvl="1"/>
            <a:r>
              <a:rPr lang="tr-TR" dirty="0" err="1" smtClean="0">
                <a:solidFill>
                  <a:schemeClr val="tx2"/>
                </a:solidFill>
              </a:rPr>
              <a:t>Artmıs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aspartat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aminotransferaz</a:t>
            </a:r>
            <a:r>
              <a:rPr lang="tr-TR" dirty="0" smtClean="0">
                <a:solidFill>
                  <a:schemeClr val="tx2"/>
                </a:solidFill>
              </a:rPr>
              <a:t> &gt;59</a:t>
            </a:r>
          </a:p>
          <a:p>
            <a:pPr lvl="1"/>
            <a:r>
              <a:rPr lang="tr-TR" dirty="0" err="1" smtClean="0">
                <a:solidFill>
                  <a:schemeClr val="tx2"/>
                </a:solidFill>
              </a:rPr>
              <a:t>Lokosıt</a:t>
            </a:r>
            <a:r>
              <a:rPr lang="tr-TR" dirty="0" smtClean="0">
                <a:solidFill>
                  <a:schemeClr val="tx2"/>
                </a:solidFill>
              </a:rPr>
              <a:t> sayısı ≤ 4000</a:t>
            </a:r>
          </a:p>
          <a:p>
            <a:pPr lvl="1"/>
            <a:r>
              <a:rPr lang="tr-TR" dirty="0" err="1" smtClean="0">
                <a:solidFill>
                  <a:schemeClr val="tx2"/>
                </a:solidFill>
              </a:rPr>
              <a:t>Hipofibrinojenemi</a:t>
            </a:r>
            <a:r>
              <a:rPr lang="tr-TR" dirty="0" smtClean="0">
                <a:solidFill>
                  <a:schemeClr val="tx2"/>
                </a:solidFill>
              </a:rPr>
              <a:t> ≤ 2.5gL</a:t>
            </a:r>
          </a:p>
          <a:p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7" name="6 Metin Yer Tutucusu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chemeClr val="tx2"/>
                </a:solidFill>
              </a:rPr>
              <a:t>PRINTO MAS Kriterleri 2014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4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tr-TR" dirty="0" smtClean="0">
                <a:solidFill>
                  <a:schemeClr val="tx2"/>
                </a:solidFill>
              </a:rPr>
              <a:t>JIA tanısı olan veya </a:t>
            </a:r>
            <a:r>
              <a:rPr lang="tr-TR" dirty="0" err="1" smtClean="0">
                <a:solidFill>
                  <a:schemeClr val="tx2"/>
                </a:solidFill>
              </a:rPr>
              <a:t>şuphelenilen</a:t>
            </a:r>
            <a:r>
              <a:rPr lang="tr-TR" dirty="0" smtClean="0">
                <a:solidFill>
                  <a:schemeClr val="tx2"/>
                </a:solidFill>
              </a:rPr>
              <a:t> bir hastada</a:t>
            </a:r>
          </a:p>
          <a:p>
            <a:pPr lvl="1"/>
            <a:r>
              <a:rPr lang="tr-TR" dirty="0" smtClean="0">
                <a:solidFill>
                  <a:schemeClr val="tx2"/>
                </a:solidFill>
              </a:rPr>
              <a:t>Ateş</a:t>
            </a:r>
          </a:p>
          <a:p>
            <a:pPr lvl="1"/>
            <a:r>
              <a:rPr lang="tr-TR" dirty="0" smtClean="0">
                <a:solidFill>
                  <a:schemeClr val="tx2"/>
                </a:solidFill>
              </a:rPr>
              <a:t>Serum </a:t>
            </a:r>
            <a:r>
              <a:rPr lang="tr-TR" dirty="0" err="1" smtClean="0">
                <a:solidFill>
                  <a:schemeClr val="tx2"/>
                </a:solidFill>
              </a:rPr>
              <a:t>ferritin</a:t>
            </a:r>
            <a:r>
              <a:rPr lang="tr-TR" dirty="0" smtClean="0">
                <a:solidFill>
                  <a:schemeClr val="tx2"/>
                </a:solidFill>
              </a:rPr>
              <a:t> &gt; 684 </a:t>
            </a:r>
            <a:r>
              <a:rPr lang="tr-TR" dirty="0" err="1" smtClean="0">
                <a:solidFill>
                  <a:schemeClr val="tx2"/>
                </a:solidFill>
              </a:rPr>
              <a:t>ng</a:t>
            </a:r>
            <a:r>
              <a:rPr lang="tr-TR" dirty="0" smtClean="0">
                <a:solidFill>
                  <a:schemeClr val="tx2"/>
                </a:solidFill>
              </a:rPr>
              <a:t>/ml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VE</a:t>
            </a:r>
          </a:p>
          <a:p>
            <a:r>
              <a:rPr lang="tr-TR" dirty="0" err="1" smtClean="0">
                <a:solidFill>
                  <a:schemeClr val="tx2"/>
                </a:solidFill>
              </a:rPr>
              <a:t>Asagıdakilerden</a:t>
            </a:r>
            <a:r>
              <a:rPr lang="tr-TR" dirty="0" smtClean="0">
                <a:solidFill>
                  <a:schemeClr val="tx2"/>
                </a:solidFill>
              </a:rPr>
              <a:t> ikisinin </a:t>
            </a:r>
            <a:r>
              <a:rPr lang="tr-TR" dirty="0" err="1" smtClean="0">
                <a:solidFill>
                  <a:schemeClr val="tx2"/>
                </a:solidFill>
              </a:rPr>
              <a:t>varlıgı</a:t>
            </a:r>
            <a:endParaRPr lang="tr-TR" dirty="0" smtClean="0">
              <a:solidFill>
                <a:schemeClr val="tx2"/>
              </a:solidFill>
            </a:endParaRPr>
          </a:p>
          <a:p>
            <a:pPr lvl="1"/>
            <a:r>
              <a:rPr lang="tr-TR" dirty="0" err="1" smtClean="0">
                <a:solidFill>
                  <a:schemeClr val="tx2"/>
                </a:solidFill>
              </a:rPr>
              <a:t>Platelet</a:t>
            </a:r>
            <a:r>
              <a:rPr lang="tr-TR" dirty="0" smtClean="0">
                <a:solidFill>
                  <a:schemeClr val="tx2"/>
                </a:solidFill>
              </a:rPr>
              <a:t> sayısı ≤181 × 109/L</a:t>
            </a:r>
          </a:p>
          <a:p>
            <a:pPr lvl="1"/>
            <a:r>
              <a:rPr lang="tr-TR" dirty="0" err="1" smtClean="0">
                <a:solidFill>
                  <a:schemeClr val="tx2"/>
                </a:solidFill>
              </a:rPr>
              <a:t>Aspartate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aminotransferase</a:t>
            </a:r>
            <a:r>
              <a:rPr lang="tr-TR" dirty="0" smtClean="0">
                <a:solidFill>
                  <a:schemeClr val="tx2"/>
                </a:solidFill>
              </a:rPr>
              <a:t> (&gt;48 U/L</a:t>
            </a:r>
          </a:p>
          <a:p>
            <a:pPr lvl="1"/>
            <a:r>
              <a:rPr lang="tr-TR" dirty="0" err="1" smtClean="0">
                <a:solidFill>
                  <a:schemeClr val="tx2"/>
                </a:solidFill>
              </a:rPr>
              <a:t>Triglycerides</a:t>
            </a:r>
            <a:r>
              <a:rPr lang="tr-TR" dirty="0" smtClean="0">
                <a:solidFill>
                  <a:schemeClr val="tx2"/>
                </a:solidFill>
              </a:rPr>
              <a:t> &gt; 156 mg/</a:t>
            </a:r>
            <a:r>
              <a:rPr lang="tr-TR" dirty="0" err="1" smtClean="0">
                <a:solidFill>
                  <a:schemeClr val="tx2"/>
                </a:solidFill>
              </a:rPr>
              <a:t>dl</a:t>
            </a:r>
            <a:endParaRPr lang="tr-TR" dirty="0" smtClean="0">
              <a:solidFill>
                <a:schemeClr val="tx2"/>
              </a:solidFill>
            </a:endParaRPr>
          </a:p>
          <a:p>
            <a:pPr lvl="1"/>
            <a:r>
              <a:rPr lang="tr-TR" dirty="0" err="1" smtClean="0">
                <a:solidFill>
                  <a:schemeClr val="tx2"/>
                </a:solidFill>
              </a:rPr>
              <a:t>Fibrinogen</a:t>
            </a:r>
            <a:r>
              <a:rPr lang="tr-TR" dirty="0" smtClean="0">
                <a:solidFill>
                  <a:schemeClr val="tx2"/>
                </a:solidFill>
              </a:rPr>
              <a:t> ≤360 mg/</a:t>
            </a:r>
            <a:r>
              <a:rPr lang="tr-TR" dirty="0" err="1" smtClean="0">
                <a:solidFill>
                  <a:schemeClr val="tx2"/>
                </a:solidFill>
              </a:rPr>
              <a:t>dl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1115616" y="6167045"/>
            <a:ext cx="734481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smtClean="0"/>
              <a:t>Serum IL18 seviyesinin &gt;47750 </a:t>
            </a:r>
            <a:r>
              <a:rPr lang="tr-TR" dirty="0" err="1" smtClean="0"/>
              <a:t>pg</a:t>
            </a:r>
            <a:r>
              <a:rPr lang="tr-TR" dirty="0" smtClean="0"/>
              <a:t>/</a:t>
            </a:r>
            <a:r>
              <a:rPr lang="en-US" dirty="0" smtClean="0"/>
              <a:t>ml  MAS </a:t>
            </a:r>
            <a:r>
              <a:rPr lang="tr-TR" dirty="0" smtClean="0"/>
              <a:t>gelişmesinde </a:t>
            </a:r>
            <a:r>
              <a:rPr lang="tr-TR" dirty="0" err="1" smtClean="0"/>
              <a:t>prediktif</a:t>
            </a:r>
            <a:r>
              <a:rPr lang="en-US" dirty="0" smtClean="0"/>
              <a:t>(sensitivity 86.7 %,</a:t>
            </a:r>
            <a:r>
              <a:rPr lang="tr-TR" dirty="0" err="1" smtClean="0"/>
              <a:t>specificity</a:t>
            </a:r>
            <a:r>
              <a:rPr lang="tr-TR" dirty="0" smtClean="0"/>
              <a:t> 70.5 %).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428628" y="2531930"/>
            <a:ext cx="85010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tx2"/>
                </a:solidFill>
                <a:latin typeface="Comic Sans MS" pitchFamily="66" charset="0"/>
              </a:rPr>
              <a:t>Parametre 			OR (95% CI) 			P	</a:t>
            </a:r>
          </a:p>
          <a:p>
            <a:r>
              <a:rPr lang="tr-TR" sz="2000" dirty="0" err="1" smtClean="0">
                <a:solidFill>
                  <a:schemeClr val="tx2"/>
                </a:solidFill>
                <a:latin typeface="Comic Sans MS" pitchFamily="66" charset="0"/>
              </a:rPr>
              <a:t>Ferritin</a:t>
            </a:r>
            <a:r>
              <a:rPr lang="tr-TR" sz="2000" dirty="0" smtClean="0">
                <a:solidFill>
                  <a:schemeClr val="tx2"/>
                </a:solidFill>
                <a:latin typeface="Comic Sans MS" pitchFamily="66" charset="0"/>
              </a:rPr>
              <a:t> &gt;684 </a:t>
            </a:r>
            <a:r>
              <a:rPr lang="tr-TR" sz="2000" dirty="0" err="1" smtClean="0">
                <a:solidFill>
                  <a:schemeClr val="tx2"/>
                </a:solidFill>
                <a:latin typeface="Comic Sans MS" pitchFamily="66" charset="0"/>
              </a:rPr>
              <a:t>ng</a:t>
            </a:r>
            <a:r>
              <a:rPr lang="tr-TR" sz="2000" dirty="0" smtClean="0">
                <a:solidFill>
                  <a:schemeClr val="tx2"/>
                </a:solidFill>
                <a:latin typeface="Comic Sans MS" pitchFamily="66" charset="0"/>
              </a:rPr>
              <a:t>/ml 		999.999 (40.6-&gt;999.99) 	0.0001 </a:t>
            </a:r>
          </a:p>
          <a:p>
            <a:endParaRPr lang="tr-TR" sz="2000" dirty="0" smtClean="0">
              <a:solidFill>
                <a:schemeClr val="tx2"/>
              </a:solidFill>
              <a:latin typeface="Comic Sans MS" pitchFamily="66" charset="0"/>
            </a:endParaRPr>
          </a:p>
          <a:p>
            <a:r>
              <a:rPr lang="tr-TR" sz="2000" dirty="0" err="1" smtClean="0">
                <a:solidFill>
                  <a:schemeClr val="tx2"/>
                </a:solidFill>
                <a:latin typeface="Comic Sans MS" pitchFamily="66" charset="0"/>
              </a:rPr>
              <a:t>Platelet</a:t>
            </a:r>
            <a:r>
              <a:rPr lang="tr-TR" sz="20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tr-TR" sz="2000" dirty="0" err="1" smtClean="0">
                <a:solidFill>
                  <a:schemeClr val="tx2"/>
                </a:solidFill>
                <a:latin typeface="Comic Sans MS" pitchFamily="66" charset="0"/>
              </a:rPr>
              <a:t>count</a:t>
            </a:r>
            <a:r>
              <a:rPr lang="tr-TR" sz="2000" dirty="0" smtClean="0">
                <a:solidFill>
                  <a:schemeClr val="tx2"/>
                </a:solidFill>
                <a:latin typeface="Comic Sans MS" pitchFamily="66" charset="0"/>
              </a:rPr>
              <a:t> &lt;181 X109/L	 237.0 (18.2-&gt;999.99) 		0.0001</a:t>
            </a:r>
          </a:p>
          <a:p>
            <a:r>
              <a:rPr lang="tr-TR" sz="20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</a:p>
          <a:p>
            <a:r>
              <a:rPr lang="tr-TR" sz="2000" dirty="0" err="1" smtClean="0">
                <a:solidFill>
                  <a:schemeClr val="tx2"/>
                </a:solidFill>
                <a:latin typeface="Comic Sans MS" pitchFamily="66" charset="0"/>
              </a:rPr>
              <a:t>Triglycerides</a:t>
            </a:r>
            <a:r>
              <a:rPr lang="tr-TR" sz="2000" dirty="0" smtClean="0">
                <a:solidFill>
                  <a:schemeClr val="tx2"/>
                </a:solidFill>
                <a:latin typeface="Comic Sans MS" pitchFamily="66" charset="0"/>
              </a:rPr>
              <a:t> &gt;156 mg/</a:t>
            </a:r>
            <a:r>
              <a:rPr lang="tr-TR" sz="2000" dirty="0" err="1" smtClean="0">
                <a:solidFill>
                  <a:schemeClr val="tx2"/>
                </a:solidFill>
                <a:latin typeface="Comic Sans MS" pitchFamily="66" charset="0"/>
              </a:rPr>
              <a:t>dl</a:t>
            </a:r>
            <a:r>
              <a:rPr lang="tr-TR" sz="2000" dirty="0" smtClean="0">
                <a:solidFill>
                  <a:schemeClr val="tx2"/>
                </a:solidFill>
                <a:latin typeface="Comic Sans MS" pitchFamily="66" charset="0"/>
              </a:rPr>
              <a:t> 	18.3 (2.0–163.9) 		0.009 </a:t>
            </a:r>
          </a:p>
          <a:p>
            <a:r>
              <a:rPr lang="tr-TR" sz="2000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</a:p>
          <a:p>
            <a:r>
              <a:rPr lang="tr-TR" sz="2000" dirty="0" err="1" smtClean="0">
                <a:solidFill>
                  <a:schemeClr val="tx2"/>
                </a:solidFill>
                <a:latin typeface="Comic Sans MS" pitchFamily="66" charset="0"/>
              </a:rPr>
              <a:t>Fibrinogen</a:t>
            </a:r>
            <a:r>
              <a:rPr lang="tr-TR" sz="2000" dirty="0" smtClean="0">
                <a:solidFill>
                  <a:schemeClr val="tx2"/>
                </a:solidFill>
                <a:latin typeface="Comic Sans MS" pitchFamily="66" charset="0"/>
              </a:rPr>
              <a:t> &lt;360 mg/</a:t>
            </a:r>
            <a:r>
              <a:rPr lang="tr-TR" sz="2000" dirty="0" err="1" smtClean="0">
                <a:solidFill>
                  <a:schemeClr val="tx2"/>
                </a:solidFill>
                <a:latin typeface="Comic Sans MS" pitchFamily="66" charset="0"/>
              </a:rPr>
              <a:t>dl</a:t>
            </a:r>
            <a:r>
              <a:rPr lang="tr-TR" sz="2000" dirty="0" smtClean="0">
                <a:solidFill>
                  <a:schemeClr val="tx2"/>
                </a:solidFill>
                <a:latin typeface="Comic Sans MS" pitchFamily="66" charset="0"/>
              </a:rPr>
              <a:t> 		16.0 (2.0–126.4) 		0.009</a:t>
            </a:r>
          </a:p>
          <a:p>
            <a:r>
              <a:rPr lang="tr-TR" sz="20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</a:p>
          <a:p>
            <a:r>
              <a:rPr lang="tr-TR" sz="2000" dirty="0" smtClean="0">
                <a:solidFill>
                  <a:schemeClr val="tx2"/>
                </a:solidFill>
                <a:latin typeface="Comic Sans MS" pitchFamily="66" charset="0"/>
              </a:rPr>
              <a:t>AST&gt;48 U/L			10.0 (1.3–78.4) 			0.029</a:t>
            </a:r>
            <a:endParaRPr lang="tr-TR" sz="2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428604"/>
            <a:ext cx="7543800" cy="161448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shiba\Download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774" y="188640"/>
            <a:ext cx="8360690" cy="4968552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179512" y="5013176"/>
            <a:ext cx="8396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biphasic model of systemic juvenile idiopathic arthritis (</a:t>
            </a:r>
            <a:r>
              <a:rPr lang="en-US" sz="1400" dirty="0" err="1"/>
              <a:t>sJIA</a:t>
            </a:r>
            <a:r>
              <a:rPr lang="en-US" sz="1400" dirty="0"/>
              <a:t>). </a:t>
            </a:r>
            <a:r>
              <a:rPr lang="en-US" sz="1400" dirty="0" smtClean="0"/>
              <a:t>In </a:t>
            </a:r>
            <a:r>
              <a:rPr lang="en-US" sz="1400" dirty="0"/>
              <a:t>this model, interleukin-1 (IL-1) plays a role in innate and adaptive </a:t>
            </a:r>
            <a:r>
              <a:rPr lang="en-US" sz="1400" dirty="0" smtClean="0"/>
              <a:t>immunity</a:t>
            </a:r>
            <a:r>
              <a:rPr lang="tr-TR" sz="1400" dirty="0" smtClean="0"/>
              <a:t>  </a:t>
            </a:r>
            <a:r>
              <a:rPr lang="en-US" sz="1400" dirty="0" smtClean="0"/>
              <a:t> </a:t>
            </a:r>
            <a:r>
              <a:rPr lang="en-US" sz="1400" dirty="0"/>
              <a:t>that defines biologic evolution of arthritis in systemic JIA. IL-1 </a:t>
            </a:r>
            <a:r>
              <a:rPr lang="en-US" sz="1400" dirty="0" smtClean="0"/>
              <a:t>promotes</a:t>
            </a:r>
            <a:endParaRPr lang="tr-TR" sz="1400" dirty="0" smtClean="0"/>
          </a:p>
          <a:p>
            <a:r>
              <a:rPr lang="en-US" sz="1400" dirty="0" smtClean="0"/>
              <a:t> </a:t>
            </a:r>
            <a:r>
              <a:rPr lang="en-US" sz="1400" dirty="0"/>
              <a:t>inflammation in an antigen-independent manner through activation of </a:t>
            </a:r>
            <a:r>
              <a:rPr lang="en-US" sz="1400" dirty="0" smtClean="0"/>
              <a:t>endothelium</a:t>
            </a:r>
            <a:r>
              <a:rPr lang="tr-TR" sz="1400" dirty="0" smtClean="0"/>
              <a:t> </a:t>
            </a:r>
            <a:r>
              <a:rPr lang="en-US" sz="1400" dirty="0" smtClean="0"/>
              <a:t>, </a:t>
            </a:r>
            <a:r>
              <a:rPr lang="en-US" sz="1400" dirty="0"/>
              <a:t>leukocytes, and resident tissue lineages, and also modulates antigen-driven T cell </a:t>
            </a:r>
            <a:r>
              <a:rPr lang="tr-TR" sz="1400" dirty="0" smtClean="0"/>
              <a:t> </a:t>
            </a:r>
            <a:r>
              <a:rPr lang="en-US" sz="1400" dirty="0" smtClean="0"/>
              <a:t>immunity </a:t>
            </a:r>
            <a:r>
              <a:rPr lang="en-US" sz="1400" dirty="0"/>
              <a:t>by activating T cells, inhibiting the efficacy of </a:t>
            </a:r>
            <a:r>
              <a:rPr lang="en-US" sz="1400" dirty="0" err="1"/>
              <a:t>Treg</a:t>
            </a:r>
            <a:r>
              <a:rPr lang="en-US" sz="1400" dirty="0"/>
              <a:t> cells, and directly </a:t>
            </a:r>
            <a:r>
              <a:rPr lang="en-US" sz="1400" dirty="0" smtClean="0"/>
              <a:t>promoting </a:t>
            </a:r>
            <a:r>
              <a:rPr lang="en-US" sz="1400" dirty="0"/>
              <a:t>Th17 differentiation. New-onset systemic JIA, characterized by excess </a:t>
            </a:r>
            <a:endParaRPr lang="tr-TR" sz="1400" dirty="0" smtClean="0"/>
          </a:p>
          <a:p>
            <a:r>
              <a:rPr lang="en-US" sz="1400" dirty="0" smtClean="0"/>
              <a:t>IL-1 </a:t>
            </a:r>
            <a:r>
              <a:rPr lang="en-US" sz="1400" dirty="0"/>
              <a:t>production, could thereby give rise to an autoimmune T cell–driven </a:t>
            </a:r>
            <a:r>
              <a:rPr lang="en-US" sz="1400" dirty="0" smtClean="0"/>
              <a:t>arthritis</a:t>
            </a:r>
            <a:r>
              <a:rPr lang="tr-TR" sz="1400" dirty="0" smtClean="0"/>
              <a:t> </a:t>
            </a:r>
            <a:r>
              <a:rPr lang="en-US" sz="1400" dirty="0" smtClean="0"/>
              <a:t>. </a:t>
            </a:r>
            <a:r>
              <a:rPr lang="en-US" sz="1400" dirty="0"/>
              <a:t>If this biphasic model is correct, effective blockade of IL-1 (or IL-6) in </a:t>
            </a:r>
            <a:r>
              <a:rPr lang="tr-TR" sz="1400" dirty="0" smtClean="0"/>
              <a:t> </a:t>
            </a:r>
            <a:r>
              <a:rPr lang="en-US" sz="1400" dirty="0" smtClean="0"/>
              <a:t>early </a:t>
            </a:r>
            <a:r>
              <a:rPr lang="en-US" sz="1400" dirty="0"/>
              <a:t>systemic JIA could forestall development of T cell autoimmunity and </a:t>
            </a:r>
            <a:endParaRPr lang="tr-TR" sz="1400" dirty="0" smtClean="0"/>
          </a:p>
          <a:p>
            <a:r>
              <a:rPr lang="en-US" sz="1400" dirty="0" smtClean="0"/>
              <a:t>alter </a:t>
            </a:r>
            <a:r>
              <a:rPr lang="en-US" sz="1400" dirty="0"/>
              <a:t>the long-term course of the disease. </a:t>
            </a:r>
            <a:r>
              <a:rPr lang="en-US" sz="1400" dirty="0" err="1"/>
              <a:t>TGFβ</a:t>
            </a:r>
            <a:r>
              <a:rPr lang="en-US" sz="1400" dirty="0"/>
              <a:t> = transforming growth factor β; </a:t>
            </a:r>
            <a:r>
              <a:rPr lang="en-US" sz="1400" dirty="0" err="1"/>
              <a:t>IFNγ</a:t>
            </a:r>
            <a:r>
              <a:rPr lang="en-US" sz="1400" dirty="0"/>
              <a:t> = interferon-γ.</a:t>
            </a:r>
            <a:endParaRPr lang="tr-TR" sz="1400" dirty="0"/>
          </a:p>
        </p:txBody>
      </p:sp>
      <p:sp>
        <p:nvSpPr>
          <p:cNvPr id="4" name="3 Dikdörtgen"/>
          <p:cNvSpPr/>
          <p:nvPr/>
        </p:nvSpPr>
        <p:spPr>
          <a:xfrm>
            <a:off x="428596" y="214290"/>
            <a:ext cx="4000528" cy="4286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DS-24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                                                                                       </a:t>
            </a:r>
            <a:r>
              <a:rPr lang="tr-TR" dirty="0" err="1" smtClean="0">
                <a:solidFill>
                  <a:schemeClr val="tx1"/>
                </a:solidFill>
              </a:rPr>
              <a:t>Vasteri</a:t>
            </a:r>
            <a:r>
              <a:rPr lang="tr-TR" dirty="0" smtClean="0">
                <a:solidFill>
                  <a:schemeClr val="tx1"/>
                </a:solidFill>
              </a:rPr>
              <a:t> J </a:t>
            </a:r>
            <a:r>
              <a:rPr lang="tr-TR" dirty="0" err="1" smtClean="0">
                <a:solidFill>
                  <a:schemeClr val="tx1"/>
                </a:solidFill>
              </a:rPr>
              <a:t>Arthritis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Rheumatismm</a:t>
            </a:r>
            <a:r>
              <a:rPr lang="tr-TR" dirty="0" smtClean="0">
                <a:solidFill>
                  <a:schemeClr val="tx1"/>
                </a:solidFill>
              </a:rPr>
              <a:t> 2014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755576" y="908720"/>
            <a:ext cx="7776864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2"/>
                </a:solidFill>
              </a:rPr>
              <a:t>SJIA da birinci basamak tedavi olarak </a:t>
            </a:r>
            <a:r>
              <a:rPr lang="tr-TR" sz="2000" dirty="0" err="1" smtClean="0">
                <a:solidFill>
                  <a:schemeClr val="tx2"/>
                </a:solidFill>
              </a:rPr>
              <a:t>steroidle</a:t>
            </a:r>
            <a:r>
              <a:rPr lang="tr-TR" sz="2000" dirty="0" smtClean="0">
                <a:solidFill>
                  <a:schemeClr val="tx2"/>
                </a:solidFill>
              </a:rPr>
              <a:t> birlikte anti-IL1 kullanımı</a:t>
            </a:r>
            <a:endParaRPr lang="tr-TR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7"/>
            <a:ext cx="914400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6234134"/>
            <a:ext cx="28575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DS-25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                                                                                       </a:t>
            </a:r>
            <a:r>
              <a:rPr lang="tr-TR" dirty="0" err="1" smtClean="0">
                <a:solidFill>
                  <a:schemeClr val="tx1"/>
                </a:solidFill>
              </a:rPr>
              <a:t>Shimizu</a:t>
            </a:r>
            <a:r>
              <a:rPr lang="tr-TR" dirty="0" smtClean="0">
                <a:solidFill>
                  <a:schemeClr val="tx1"/>
                </a:solidFill>
              </a:rPr>
              <a:t> M </a:t>
            </a:r>
            <a:r>
              <a:rPr lang="tr-TR" dirty="0" err="1" smtClean="0">
                <a:solidFill>
                  <a:schemeClr val="tx1"/>
                </a:solidFill>
              </a:rPr>
              <a:t>Clin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Immunol</a:t>
            </a:r>
            <a:r>
              <a:rPr lang="tr-TR" dirty="0" smtClean="0">
                <a:solidFill>
                  <a:schemeClr val="tx1"/>
                </a:solidFill>
              </a:rPr>
              <a:t> 2015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899592" y="908720"/>
            <a:ext cx="7272808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err="1" smtClean="0">
                <a:solidFill>
                  <a:schemeClr val="tx2"/>
                </a:solidFill>
              </a:rPr>
              <a:t>Sitokin</a:t>
            </a:r>
            <a:r>
              <a:rPr lang="tr-TR" sz="2800" dirty="0" smtClean="0">
                <a:solidFill>
                  <a:schemeClr val="tx2"/>
                </a:solidFill>
              </a:rPr>
              <a:t> profiline göre kişiselleştirilmiş tedavi</a:t>
            </a:r>
            <a:endParaRPr lang="tr-TR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0096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826965" y="6215082"/>
            <a:ext cx="57054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88640"/>
            <a:ext cx="820891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Düz Bağlayıcı"/>
          <p:cNvCxnSpPr/>
          <p:nvPr/>
        </p:nvCxnSpPr>
        <p:spPr>
          <a:xfrm>
            <a:off x="539552" y="2852936"/>
            <a:ext cx="180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Düz Bağlayıcı"/>
          <p:cNvCxnSpPr/>
          <p:nvPr/>
        </p:nvCxnSpPr>
        <p:spPr>
          <a:xfrm>
            <a:off x="8028384" y="2924944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>
            <a:off x="8172400" y="2492896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Düz Bağlayıcı"/>
          <p:cNvCxnSpPr/>
          <p:nvPr/>
        </p:nvCxnSpPr>
        <p:spPr>
          <a:xfrm>
            <a:off x="467544" y="2492896"/>
            <a:ext cx="1440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Düz Bağlayıcı"/>
          <p:cNvCxnSpPr/>
          <p:nvPr/>
        </p:nvCxnSpPr>
        <p:spPr>
          <a:xfrm>
            <a:off x="467544" y="4869160"/>
            <a:ext cx="1080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Düz Bağlayıcı"/>
          <p:cNvCxnSpPr/>
          <p:nvPr/>
        </p:nvCxnSpPr>
        <p:spPr>
          <a:xfrm>
            <a:off x="8100392" y="4797152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56895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093296"/>
            <a:ext cx="366301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7"/>
            <a:ext cx="856895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Düz Bağlayıcı"/>
          <p:cNvCxnSpPr/>
          <p:nvPr/>
        </p:nvCxnSpPr>
        <p:spPr>
          <a:xfrm>
            <a:off x="539552" y="4365104"/>
            <a:ext cx="27363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Bağlayıcı"/>
          <p:cNvCxnSpPr/>
          <p:nvPr/>
        </p:nvCxnSpPr>
        <p:spPr>
          <a:xfrm>
            <a:off x="611560" y="4653136"/>
            <a:ext cx="2520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Bağlayıcı"/>
          <p:cNvCxnSpPr/>
          <p:nvPr/>
        </p:nvCxnSpPr>
        <p:spPr>
          <a:xfrm>
            <a:off x="2627784" y="5301208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Düz Bağlayıcı"/>
          <p:cNvCxnSpPr/>
          <p:nvPr/>
        </p:nvCxnSpPr>
        <p:spPr>
          <a:xfrm>
            <a:off x="611560" y="5013176"/>
            <a:ext cx="8640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Progno</a:t>
            </a:r>
            <a:r>
              <a:rPr lang="tr-TR" dirty="0" smtClean="0">
                <a:solidFill>
                  <a:schemeClr val="tx2"/>
                </a:solidFill>
              </a:rPr>
              <a:t>z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 smtClean="0">
                <a:solidFill>
                  <a:schemeClr val="tx2"/>
                </a:solidFill>
              </a:rPr>
              <a:t>Cocukluk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çagı</a:t>
            </a:r>
            <a:r>
              <a:rPr lang="tr-TR" dirty="0" smtClean="0">
                <a:solidFill>
                  <a:schemeClr val="tx2"/>
                </a:solidFill>
              </a:rPr>
              <a:t>  </a:t>
            </a:r>
            <a:r>
              <a:rPr lang="tr-TR" dirty="0" err="1" smtClean="0">
                <a:solidFill>
                  <a:schemeClr val="tx2"/>
                </a:solidFill>
              </a:rPr>
              <a:t>artritinin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eriskin</a:t>
            </a:r>
            <a:r>
              <a:rPr lang="tr-TR" dirty="0" smtClean="0">
                <a:solidFill>
                  <a:schemeClr val="tx2"/>
                </a:solidFill>
              </a:rPr>
              <a:t> dönemde </a:t>
            </a:r>
            <a:r>
              <a:rPr lang="tr-TR" dirty="0" err="1" smtClean="0">
                <a:solidFill>
                  <a:schemeClr val="tx2"/>
                </a:solidFill>
              </a:rPr>
              <a:t>kaybolacagı</a:t>
            </a:r>
            <a:r>
              <a:rPr lang="tr-TR" dirty="0" smtClean="0">
                <a:solidFill>
                  <a:schemeClr val="tx2"/>
                </a:solidFill>
              </a:rPr>
              <a:t>  sık </a:t>
            </a:r>
            <a:r>
              <a:rPr lang="tr-TR" dirty="0" err="1" smtClean="0">
                <a:solidFill>
                  <a:schemeClr val="tx2"/>
                </a:solidFill>
              </a:rPr>
              <a:t>karsılaşılan</a:t>
            </a:r>
            <a:r>
              <a:rPr lang="tr-TR" dirty="0" smtClean="0">
                <a:solidFill>
                  <a:schemeClr val="tx2"/>
                </a:solidFill>
              </a:rPr>
              <a:t> bir yanlış </a:t>
            </a:r>
            <a:r>
              <a:rPr lang="tr-TR" dirty="0">
                <a:solidFill>
                  <a:schemeClr val="tx2"/>
                </a:solidFill>
              </a:rPr>
              <a:t>i</a:t>
            </a:r>
            <a:r>
              <a:rPr lang="tr-TR" dirty="0" smtClean="0">
                <a:solidFill>
                  <a:schemeClr val="tx2"/>
                </a:solidFill>
              </a:rPr>
              <a:t>nanıştır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tr-TR" dirty="0" smtClean="0">
                <a:solidFill>
                  <a:schemeClr val="tx2"/>
                </a:solidFill>
              </a:rPr>
              <a:t>K</a:t>
            </a:r>
            <a:r>
              <a:rPr lang="en-US" dirty="0" err="1" smtClean="0">
                <a:solidFill>
                  <a:schemeClr val="tx2"/>
                </a:solidFill>
              </a:rPr>
              <a:t>lini</a:t>
            </a:r>
            <a:r>
              <a:rPr lang="tr-TR" dirty="0" smtClean="0">
                <a:solidFill>
                  <a:schemeClr val="tx2"/>
                </a:solidFill>
              </a:rPr>
              <a:t>k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remis</a:t>
            </a:r>
            <a:r>
              <a:rPr lang="tr-TR" dirty="0" smtClean="0">
                <a:solidFill>
                  <a:schemeClr val="tx2"/>
                </a:solidFill>
              </a:rPr>
              <a:t>y</a:t>
            </a:r>
            <a:r>
              <a:rPr lang="en-US" dirty="0" smtClean="0">
                <a:solidFill>
                  <a:schemeClr val="tx2"/>
                </a:solidFill>
              </a:rPr>
              <a:t>on 40-60% (10 – 28 y</a:t>
            </a:r>
            <a:r>
              <a:rPr lang="tr-TR" dirty="0" err="1" smtClean="0">
                <a:solidFill>
                  <a:schemeClr val="tx2"/>
                </a:solidFill>
              </a:rPr>
              <a:t>ılsonra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S</a:t>
            </a:r>
            <a:r>
              <a:rPr lang="tr-TR" dirty="0" smtClean="0">
                <a:solidFill>
                  <a:schemeClr val="tx2"/>
                </a:solidFill>
              </a:rPr>
              <a:t>i</a:t>
            </a:r>
            <a:r>
              <a:rPr lang="en-US" dirty="0" err="1" smtClean="0">
                <a:solidFill>
                  <a:schemeClr val="tx2"/>
                </a:solidFill>
              </a:rPr>
              <a:t>stemi</a:t>
            </a:r>
            <a:r>
              <a:rPr lang="tr-TR" dirty="0" smtClean="0">
                <a:solidFill>
                  <a:schemeClr val="tx2"/>
                </a:solidFill>
              </a:rPr>
              <a:t>k</a:t>
            </a:r>
            <a:r>
              <a:rPr lang="en-US" dirty="0" smtClean="0">
                <a:solidFill>
                  <a:schemeClr val="tx2"/>
                </a:solidFill>
              </a:rPr>
              <a:t>- JIA 		 </a:t>
            </a:r>
            <a:r>
              <a:rPr lang="tr-TR" dirty="0" smtClean="0">
                <a:solidFill>
                  <a:schemeClr val="tx2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0-50%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tx2"/>
                </a:solidFill>
              </a:rPr>
              <a:t>Oligoart</a:t>
            </a:r>
            <a:r>
              <a:rPr lang="tr-TR" dirty="0" err="1" smtClean="0">
                <a:solidFill>
                  <a:schemeClr val="tx2"/>
                </a:solidFill>
              </a:rPr>
              <a:t>ik</a:t>
            </a:r>
            <a:r>
              <a:rPr lang="en-US" dirty="0" err="1" smtClean="0">
                <a:solidFill>
                  <a:schemeClr val="tx2"/>
                </a:solidFill>
              </a:rPr>
              <a:t>ular</a:t>
            </a:r>
            <a:r>
              <a:rPr lang="en-US" dirty="0" smtClean="0">
                <a:solidFill>
                  <a:schemeClr val="tx2"/>
                </a:solidFill>
              </a:rPr>
              <a:t> JIA 	 </a:t>
            </a:r>
            <a:r>
              <a:rPr lang="tr-TR" dirty="0" smtClean="0">
                <a:solidFill>
                  <a:schemeClr val="tx2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50- 80%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tx2"/>
                </a:solidFill>
              </a:rPr>
              <a:t>Polyarticular</a:t>
            </a:r>
            <a:r>
              <a:rPr lang="en-US" dirty="0" smtClean="0">
                <a:solidFill>
                  <a:schemeClr val="tx2"/>
                </a:solidFill>
              </a:rPr>
              <a:t> JIA 		 20-30%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ERA				 0- 30%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PSA				 30- 40%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8D8B-30C1-4DBA-9ABE-8F9F5385B8DB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0142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tx2"/>
                </a:solidFill>
              </a:rPr>
              <a:t>K</a:t>
            </a:r>
            <a:r>
              <a:rPr lang="tr-TR" dirty="0" smtClean="0">
                <a:solidFill>
                  <a:schemeClr val="tx2"/>
                </a:solidFill>
              </a:rPr>
              <a:t>omplikasyonlar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857364"/>
            <a:ext cx="4138634" cy="413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8D8B-30C1-4DBA-9ABE-8F9F5385B8DB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428881"/>
            <a:ext cx="3308112" cy="250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85786" y="1142984"/>
            <a:ext cx="792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chemeClr val="tx2"/>
                </a:solidFill>
              </a:rPr>
              <a:t>Büyüme </a:t>
            </a:r>
            <a:r>
              <a:rPr lang="tr-TR" sz="3200" b="1" dirty="0" err="1" smtClean="0">
                <a:solidFill>
                  <a:schemeClr val="tx2"/>
                </a:solidFill>
              </a:rPr>
              <a:t>geriligi</a:t>
            </a:r>
            <a:r>
              <a:rPr lang="tr-TR" sz="3200" b="1" dirty="0" smtClean="0">
                <a:solidFill>
                  <a:schemeClr val="tx2"/>
                </a:solidFill>
              </a:rPr>
              <a:t> ve </a:t>
            </a:r>
            <a:r>
              <a:rPr lang="tr-TR" sz="3200" b="1" dirty="0" err="1" smtClean="0">
                <a:solidFill>
                  <a:schemeClr val="tx2"/>
                </a:solidFill>
              </a:rPr>
              <a:t>osteopeni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229600" cy="94096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tr-TR" b="1" dirty="0">
                <a:solidFill>
                  <a:schemeClr val="tx2"/>
                </a:solidFill>
                <a:cs typeface="Times New Roman" charset="0"/>
              </a:rPr>
              <a:t>Büyümenin izlenmesi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752600"/>
            <a:ext cx="7772400" cy="41148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</a:pPr>
            <a:r>
              <a:rPr lang="tr-TR" sz="2800" b="1" dirty="0">
                <a:solidFill>
                  <a:schemeClr val="tx2"/>
                </a:solidFill>
                <a:cs typeface="Times New Roman" charset="0"/>
              </a:rPr>
              <a:t>Lokal büyüme bozuklukları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endParaRPr lang="tr-TR" sz="2800" dirty="0">
              <a:solidFill>
                <a:schemeClr val="tx2"/>
              </a:solidFill>
            </a:endParaRPr>
          </a:p>
          <a:p>
            <a:pPr lvl="1" algn="just">
              <a:lnSpc>
                <a:spcPct val="90000"/>
              </a:lnSpc>
            </a:pPr>
            <a:r>
              <a:rPr lang="tr-TR" sz="2400" dirty="0">
                <a:solidFill>
                  <a:schemeClr val="tx2"/>
                </a:solidFill>
              </a:rPr>
              <a:t>A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rtmış kemik yaşı şeklinde kendini gösterir. Sıklıkla diz ekleminde görülür. </a:t>
            </a:r>
            <a:endParaRPr lang="tr-TR" sz="2400" dirty="0">
              <a:solidFill>
                <a:schemeClr val="tx2"/>
              </a:solidFill>
            </a:endParaRPr>
          </a:p>
          <a:p>
            <a:pPr lvl="1" algn="just">
              <a:lnSpc>
                <a:spcPct val="90000"/>
              </a:lnSpc>
            </a:pP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3 yaş altında tutulan bacağın daha fazla uzaması 9 yaş</a:t>
            </a:r>
            <a:r>
              <a:rPr lang="tr-TR" sz="2400" dirty="0">
                <a:solidFill>
                  <a:schemeClr val="tx2"/>
                </a:solidFill>
              </a:rPr>
              <a:t>tan sonra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 sıklıkla </a:t>
            </a:r>
            <a:r>
              <a:rPr lang="tr-TR" sz="2400" dirty="0" err="1">
                <a:solidFill>
                  <a:schemeClr val="tx2"/>
                </a:solidFill>
                <a:cs typeface="Times New Roman" charset="0"/>
              </a:rPr>
              <a:t>epifizin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 erken kapanması </a:t>
            </a:r>
            <a:r>
              <a:rPr lang="tr-TR" sz="2400" dirty="0">
                <a:solidFill>
                  <a:schemeClr val="tx2"/>
                </a:solidFill>
              </a:rPr>
              <a:t>ve 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o taraf bacak boyu</a:t>
            </a:r>
            <a:r>
              <a:rPr lang="tr-TR" sz="2400" dirty="0">
                <a:solidFill>
                  <a:schemeClr val="tx2"/>
                </a:solidFill>
              </a:rPr>
              <a:t>nun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 kısa kal</a:t>
            </a:r>
            <a:r>
              <a:rPr lang="tr-TR" sz="2400" dirty="0">
                <a:solidFill>
                  <a:schemeClr val="tx2"/>
                </a:solidFill>
              </a:rPr>
              <a:t>ması söz konusudur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. </a:t>
            </a:r>
            <a:endParaRPr lang="tr-TR" sz="2400" dirty="0">
              <a:solidFill>
                <a:schemeClr val="tx2"/>
              </a:solidFill>
            </a:endParaRPr>
          </a:p>
          <a:p>
            <a:pPr lvl="1" algn="just">
              <a:lnSpc>
                <a:spcPct val="90000"/>
              </a:lnSpc>
            </a:pPr>
            <a:r>
              <a:rPr lang="tr-TR" sz="2400" dirty="0" err="1">
                <a:solidFill>
                  <a:schemeClr val="tx2"/>
                </a:solidFill>
                <a:cs typeface="Times New Roman" charset="0"/>
              </a:rPr>
              <a:t>Mikrognatti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 %20</a:t>
            </a:r>
            <a:r>
              <a:rPr lang="tr-TR" sz="2400" dirty="0">
                <a:solidFill>
                  <a:schemeClr val="tx2"/>
                </a:solidFill>
              </a:rPr>
              <a:t> oranındadır</a:t>
            </a: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. </a:t>
            </a:r>
            <a:endParaRPr lang="tr-TR" sz="2400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sz="2800" b="1" dirty="0">
                <a:solidFill>
                  <a:schemeClr val="tx2"/>
                </a:solidFill>
                <a:cs typeface="Times New Roman" charset="0"/>
              </a:rPr>
              <a:t>Yaygın büyüme bozukluğu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ağırlık ve boy uzamasının bozulması şeklindedir.</a:t>
            </a:r>
            <a:endParaRPr lang="tr-TR" sz="2800" dirty="0">
              <a:solidFill>
                <a:schemeClr val="tx2"/>
              </a:solidFill>
            </a:endParaRPr>
          </a:p>
          <a:p>
            <a:pPr lvl="1" algn="just">
              <a:lnSpc>
                <a:spcPct val="90000"/>
              </a:lnSpc>
            </a:pPr>
            <a:r>
              <a:rPr lang="tr-TR" sz="2400" dirty="0">
                <a:solidFill>
                  <a:schemeClr val="tx2"/>
                </a:solidFill>
              </a:rPr>
              <a:t>B</a:t>
            </a:r>
            <a:r>
              <a:rPr lang="tr-TR" sz="2400" dirty="0" smtClean="0">
                <a:solidFill>
                  <a:schemeClr val="tx2"/>
                </a:solidFill>
                <a:cs typeface="Times New Roman" charset="0"/>
              </a:rPr>
              <a:t>eslenmelerinin </a:t>
            </a:r>
            <a:r>
              <a:rPr lang="tr-TR" sz="2400" dirty="0">
                <a:solidFill>
                  <a:schemeClr val="tx2"/>
                </a:solidFill>
              </a:rPr>
              <a:t>düzenlenmesi</a:t>
            </a:r>
          </a:p>
          <a:p>
            <a:pPr lvl="1" algn="just">
              <a:lnSpc>
                <a:spcPct val="90000"/>
              </a:lnSpc>
            </a:pPr>
            <a:r>
              <a:rPr lang="tr-TR" sz="2400" dirty="0">
                <a:solidFill>
                  <a:schemeClr val="tx2"/>
                </a:solidFill>
                <a:cs typeface="Times New Roman" charset="0"/>
              </a:rPr>
              <a:t>Uygun vakalarda büyüme hormonu tedavisi</a:t>
            </a:r>
          </a:p>
          <a:p>
            <a:pPr>
              <a:lnSpc>
                <a:spcPct val="90000"/>
              </a:lnSpc>
            </a:pPr>
            <a:endParaRPr lang="tr-TR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4000" dirty="0" err="1" smtClean="0">
                <a:solidFill>
                  <a:schemeClr val="tx2"/>
                </a:solidFill>
              </a:rPr>
              <a:t>Temporomandibular</a:t>
            </a:r>
            <a:r>
              <a:rPr lang="tr-TR" sz="4000" dirty="0" smtClean="0">
                <a:solidFill>
                  <a:schemeClr val="tx2"/>
                </a:solidFill>
              </a:rPr>
              <a:t> eklem tutulumu ve </a:t>
            </a:r>
            <a:r>
              <a:rPr lang="tr-TR" sz="4000" dirty="0" err="1" smtClean="0">
                <a:solidFill>
                  <a:schemeClr val="tx2"/>
                </a:solidFill>
              </a:rPr>
              <a:t>mikrognatti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3963" y="1600200"/>
            <a:ext cx="382507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12074"/>
            <a:ext cx="4038600" cy="450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8D8B-30C1-4DBA-9ABE-8F9F5385B8DB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chemeClr val="tx2"/>
                </a:solidFill>
              </a:rPr>
              <a:t>K</a:t>
            </a:r>
            <a:r>
              <a:rPr lang="en-US" dirty="0" err="1" smtClean="0">
                <a:solidFill>
                  <a:schemeClr val="tx2"/>
                </a:solidFill>
              </a:rPr>
              <a:t>roni</a:t>
            </a:r>
            <a:r>
              <a:rPr lang="tr-TR" dirty="0" smtClean="0">
                <a:solidFill>
                  <a:schemeClr val="tx2"/>
                </a:solidFill>
              </a:rPr>
              <a:t>k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uveit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8D8B-30C1-4DBA-9ABE-8F9F5385B8DB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354" y="1571612"/>
            <a:ext cx="8201101" cy="460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57200" y="476672"/>
            <a:ext cx="8001000" cy="104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tr-TR" sz="4300" b="1" dirty="0" smtClean="0">
                <a:solidFill>
                  <a:schemeClr val="tx2"/>
                </a:solidFill>
              </a:rPr>
              <a:t>JIA </a:t>
            </a:r>
            <a:r>
              <a:rPr lang="tr-TR" sz="4300" b="1" dirty="0" err="1">
                <a:solidFill>
                  <a:schemeClr val="tx2"/>
                </a:solidFill>
              </a:rPr>
              <a:t>lı</a:t>
            </a:r>
            <a:r>
              <a:rPr lang="tr-TR" sz="4300" b="1" dirty="0">
                <a:solidFill>
                  <a:schemeClr val="tx2"/>
                </a:solidFill>
              </a:rPr>
              <a:t> Çocuklarda </a:t>
            </a:r>
            <a:r>
              <a:rPr lang="tr-TR" sz="4300" b="1" dirty="0" smtClean="0">
                <a:solidFill>
                  <a:schemeClr val="tx2"/>
                </a:solidFill>
              </a:rPr>
              <a:t>göz muayenesi</a:t>
            </a:r>
            <a:endParaRPr lang="tr-TR" sz="4300" b="1" dirty="0">
              <a:solidFill>
                <a:schemeClr val="tx2"/>
              </a:solidFill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85800" y="1828800"/>
            <a:ext cx="8458200" cy="480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tr-TR" sz="2800" b="1" dirty="0">
                <a:solidFill>
                  <a:srgbClr val="CF0E30"/>
                </a:solidFill>
              </a:rPr>
              <a:t>	</a:t>
            </a:r>
            <a:r>
              <a:rPr lang="tr-TR" sz="2800" b="1" dirty="0" err="1">
                <a:solidFill>
                  <a:srgbClr val="CF0E30"/>
                </a:solidFill>
              </a:rPr>
              <a:t>Uveit</a:t>
            </a:r>
            <a:r>
              <a:rPr lang="tr-TR" sz="2800" b="1" dirty="0">
                <a:solidFill>
                  <a:srgbClr val="CF0E30"/>
                </a:solidFill>
              </a:rPr>
              <a:t> (-) </a:t>
            </a:r>
            <a:r>
              <a:rPr lang="tr-TR" sz="2800" b="1" dirty="0" smtClean="0">
                <a:solidFill>
                  <a:srgbClr val="CF0E30"/>
                </a:solidFill>
              </a:rPr>
              <a:t>JIA</a:t>
            </a:r>
            <a:endParaRPr lang="tr-TR" sz="2800" b="1" dirty="0">
              <a:solidFill>
                <a:schemeClr val="hlink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tr-TR" sz="2600" b="1" u="sng" dirty="0"/>
              <a:t>	</a:t>
            </a:r>
            <a:r>
              <a:rPr lang="tr-TR" sz="2600" b="1" u="sng" dirty="0" err="1">
                <a:solidFill>
                  <a:schemeClr val="tx2"/>
                </a:solidFill>
              </a:rPr>
              <a:t>Oligoartiküler</a:t>
            </a:r>
            <a:r>
              <a:rPr lang="tr-TR" sz="2600" b="1" dirty="0">
                <a:solidFill>
                  <a:schemeClr val="tx2"/>
                </a:solidFill>
              </a:rPr>
              <a:t>   	</a:t>
            </a:r>
            <a:r>
              <a:rPr lang="tr-TR" sz="2600" b="1" u="sng" dirty="0" err="1">
                <a:solidFill>
                  <a:schemeClr val="tx2"/>
                </a:solidFill>
              </a:rPr>
              <a:t>Poliartiküler</a:t>
            </a:r>
            <a:r>
              <a:rPr lang="tr-TR" sz="2600" b="1" dirty="0">
                <a:solidFill>
                  <a:schemeClr val="tx2"/>
                </a:solidFill>
              </a:rPr>
              <a:t>      </a:t>
            </a:r>
            <a:r>
              <a:rPr lang="tr-TR" sz="2600" b="1" u="sng" dirty="0">
                <a:solidFill>
                  <a:schemeClr val="tx2"/>
                </a:solidFill>
              </a:rPr>
              <a:t>Sistemik</a:t>
            </a:r>
            <a:endParaRPr lang="tr-TR" sz="26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tr-TR" sz="2600" dirty="0">
                <a:solidFill>
                  <a:schemeClr val="tx2"/>
                </a:solidFill>
              </a:rPr>
              <a:t> İlk muayene      		İlk </a:t>
            </a:r>
            <a:r>
              <a:rPr lang="tr-TR" sz="2600" dirty="0" err="1">
                <a:solidFill>
                  <a:schemeClr val="tx2"/>
                </a:solidFill>
              </a:rPr>
              <a:t>vizitte</a:t>
            </a:r>
            <a:r>
              <a:rPr lang="tr-TR" sz="2600" dirty="0">
                <a:solidFill>
                  <a:schemeClr val="tx2"/>
                </a:solidFill>
              </a:rPr>
              <a:t>           İlk muayene</a:t>
            </a:r>
          </a:p>
          <a:p>
            <a:pPr marL="342900" indent="-342900">
              <a:spcBef>
                <a:spcPct val="20000"/>
              </a:spcBef>
            </a:pPr>
            <a:r>
              <a:rPr lang="tr-TR" sz="2600" dirty="0">
                <a:solidFill>
                  <a:schemeClr val="tx2"/>
                </a:solidFill>
              </a:rPr>
              <a:t> 3 ayda bir 2 yıl           4-6ayda bir 5 yıl   Yılda bir kez</a:t>
            </a:r>
          </a:p>
          <a:p>
            <a:pPr marL="342900" indent="-342900">
              <a:spcBef>
                <a:spcPct val="20000"/>
              </a:spcBef>
            </a:pPr>
            <a:r>
              <a:rPr lang="tr-TR" sz="2600" dirty="0">
                <a:solidFill>
                  <a:schemeClr val="tx2"/>
                </a:solidFill>
              </a:rPr>
              <a:t> 4-6 ayda bir 7 yıl        Yılda bir      </a:t>
            </a:r>
          </a:p>
          <a:p>
            <a:pPr marL="342900" indent="-342900">
              <a:spcBef>
                <a:spcPct val="20000"/>
              </a:spcBef>
            </a:pPr>
            <a:r>
              <a:rPr lang="tr-TR" sz="2800" b="1" dirty="0">
                <a:solidFill>
                  <a:srgbClr val="CF0E30"/>
                </a:solidFill>
              </a:rPr>
              <a:t>	</a:t>
            </a:r>
            <a:r>
              <a:rPr lang="tr-TR" sz="2800" b="1" dirty="0" err="1">
                <a:solidFill>
                  <a:srgbClr val="CF0E30"/>
                </a:solidFill>
              </a:rPr>
              <a:t>Uveit</a:t>
            </a:r>
            <a:r>
              <a:rPr lang="tr-TR" sz="2800" b="1" dirty="0">
                <a:solidFill>
                  <a:srgbClr val="CF0E30"/>
                </a:solidFill>
              </a:rPr>
              <a:t> (+) </a:t>
            </a:r>
            <a:r>
              <a:rPr lang="tr-TR" sz="2800" b="1" dirty="0" smtClean="0">
                <a:solidFill>
                  <a:srgbClr val="CF0E30"/>
                </a:solidFill>
              </a:rPr>
              <a:t>JIA</a:t>
            </a:r>
            <a:endParaRPr lang="tr-TR" sz="2800" b="1" dirty="0">
              <a:solidFill>
                <a:schemeClr val="hlink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tr-TR" sz="2800" dirty="0" err="1">
                <a:solidFill>
                  <a:schemeClr val="tx2"/>
                </a:solidFill>
              </a:rPr>
              <a:t>İnaktif</a:t>
            </a:r>
            <a:r>
              <a:rPr lang="tr-TR" sz="2800" dirty="0">
                <a:solidFill>
                  <a:schemeClr val="tx2"/>
                </a:solidFill>
              </a:rPr>
              <a:t>      3 ayda </a:t>
            </a:r>
            <a:r>
              <a:rPr lang="tr-TR" sz="2800" dirty="0" smtClean="0">
                <a:solidFill>
                  <a:schemeClr val="tx2"/>
                </a:solidFill>
              </a:rPr>
              <a:t>bir</a:t>
            </a:r>
            <a:endParaRPr lang="tr-TR" sz="28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tr-TR" sz="2800" dirty="0">
                <a:solidFill>
                  <a:schemeClr val="tx2"/>
                </a:solidFill>
              </a:rPr>
              <a:t>Aktif        Tedavi yanıtına göre ayarlanır</a:t>
            </a:r>
          </a:p>
          <a:p>
            <a:pPr marL="342900" indent="-342900">
              <a:spcBef>
                <a:spcPct val="20000"/>
              </a:spcBef>
            </a:pPr>
            <a:endParaRPr lang="tr-TR" sz="28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 smtClean="0">
                <a:solidFill>
                  <a:schemeClr val="tx2"/>
                </a:solidFill>
              </a:rPr>
              <a:t>Destekleyici tedavi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tr-TR" sz="3600" dirty="0" smtClean="0">
              <a:solidFill>
                <a:schemeClr val="tx2"/>
              </a:solidFill>
            </a:endParaRPr>
          </a:p>
          <a:p>
            <a:r>
              <a:rPr lang="tr-TR" sz="3600" dirty="0" smtClean="0">
                <a:solidFill>
                  <a:schemeClr val="tx2"/>
                </a:solidFill>
              </a:rPr>
              <a:t>Fizik tedavi</a:t>
            </a:r>
            <a:endParaRPr lang="en-US" sz="3600" dirty="0" smtClean="0">
              <a:solidFill>
                <a:schemeClr val="tx2"/>
              </a:solidFill>
            </a:endParaRPr>
          </a:p>
          <a:p>
            <a:r>
              <a:rPr lang="tr-TR" sz="3600" dirty="0" smtClean="0">
                <a:solidFill>
                  <a:schemeClr val="tx2"/>
                </a:solidFill>
              </a:rPr>
              <a:t>Psikolojik destek</a:t>
            </a:r>
          </a:p>
          <a:p>
            <a:r>
              <a:rPr lang="tr-TR" sz="3600" dirty="0" smtClean="0">
                <a:solidFill>
                  <a:schemeClr val="tx2"/>
                </a:solidFill>
              </a:rPr>
              <a:t>Beslenme </a:t>
            </a:r>
          </a:p>
          <a:p>
            <a:r>
              <a:rPr lang="tr-TR" sz="3600" dirty="0" smtClean="0">
                <a:solidFill>
                  <a:schemeClr val="tx2"/>
                </a:solidFill>
              </a:rPr>
              <a:t>Spor </a:t>
            </a:r>
          </a:p>
          <a:p>
            <a:r>
              <a:rPr lang="tr-TR" sz="3600" dirty="0" smtClean="0">
                <a:solidFill>
                  <a:schemeClr val="tx2"/>
                </a:solidFill>
              </a:rPr>
              <a:t>Disiplinler arası </a:t>
            </a:r>
          </a:p>
          <a:p>
            <a:pPr>
              <a:buNone/>
            </a:pPr>
            <a:r>
              <a:rPr lang="tr-TR" sz="3600" dirty="0">
                <a:solidFill>
                  <a:schemeClr val="tx2"/>
                </a:solidFill>
              </a:rPr>
              <a:t> </a:t>
            </a:r>
            <a:r>
              <a:rPr lang="tr-TR" sz="3600" dirty="0" smtClean="0">
                <a:solidFill>
                  <a:schemeClr val="tx2"/>
                </a:solidFill>
              </a:rPr>
              <a:t>  yakın </a:t>
            </a:r>
            <a:r>
              <a:rPr lang="tr-TR" sz="3600" dirty="0" err="1" smtClean="0">
                <a:solidFill>
                  <a:schemeClr val="tx2"/>
                </a:solidFill>
              </a:rPr>
              <a:t>iletisim</a:t>
            </a:r>
            <a:endParaRPr lang="en-US" sz="3600" dirty="0" smtClean="0">
              <a:solidFill>
                <a:schemeClr val="tx2"/>
              </a:solidFill>
            </a:endParaRPr>
          </a:p>
          <a:p>
            <a:endParaRPr lang="en-US" sz="4500" dirty="0" smtClean="0">
              <a:solidFill>
                <a:schemeClr val="tx2"/>
              </a:solidFill>
            </a:endParaRPr>
          </a:p>
          <a:p>
            <a:endParaRPr lang="en-US" sz="4100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8D8B-30C1-4DBA-9ABE-8F9F5385B8DB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642350"/>
            <a:ext cx="4141694" cy="501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tr-TR" sz="3600" dirty="0" err="1" smtClean="0">
                <a:solidFill>
                  <a:schemeClr val="tx2"/>
                </a:solidFill>
              </a:rPr>
              <a:t>Juvenil</a:t>
            </a:r>
            <a:r>
              <a:rPr lang="tr-TR" sz="3600" dirty="0" smtClean="0">
                <a:solidFill>
                  <a:schemeClr val="tx2"/>
                </a:solidFill>
              </a:rPr>
              <a:t> </a:t>
            </a:r>
            <a:r>
              <a:rPr lang="tr-TR" sz="3600" dirty="0" err="1" smtClean="0">
                <a:solidFill>
                  <a:schemeClr val="tx2"/>
                </a:solidFill>
              </a:rPr>
              <a:t>İdiopatik</a:t>
            </a:r>
            <a:r>
              <a:rPr lang="tr-TR" sz="3600" dirty="0" smtClean="0">
                <a:solidFill>
                  <a:schemeClr val="tx2"/>
                </a:solidFill>
              </a:rPr>
              <a:t> </a:t>
            </a:r>
            <a:r>
              <a:rPr lang="tr-TR" sz="3600" dirty="0" err="1" smtClean="0">
                <a:solidFill>
                  <a:schemeClr val="tx2"/>
                </a:solidFill>
              </a:rPr>
              <a:t>Artrit</a:t>
            </a:r>
            <a:r>
              <a:rPr lang="tr-TR" sz="3600" dirty="0" smtClean="0">
                <a:solidFill>
                  <a:schemeClr val="tx2"/>
                </a:solidFill>
              </a:rPr>
              <a:t> Sınıflama ve Tanı </a:t>
            </a:r>
            <a:r>
              <a:rPr lang="tr-TR" sz="3600" dirty="0">
                <a:solidFill>
                  <a:schemeClr val="tx2"/>
                </a:solidFill>
              </a:rPr>
              <a:t>Ö</a:t>
            </a:r>
            <a:r>
              <a:rPr lang="tr-TR" sz="3600" dirty="0" smtClean="0">
                <a:solidFill>
                  <a:schemeClr val="tx2"/>
                </a:solidFill>
              </a:rPr>
              <a:t>lçütleri</a:t>
            </a:r>
            <a:endParaRPr lang="tr-TR" sz="3600" dirty="0">
              <a:solidFill>
                <a:schemeClr val="tx2"/>
              </a:solidFill>
            </a:endParaRPr>
          </a:p>
        </p:txBody>
      </p:sp>
      <p:sp>
        <p:nvSpPr>
          <p:cNvPr id="5" name="4 Metin Yer Tutucusu"/>
          <p:cNvSpPr>
            <a:spLocks noGrp="1"/>
          </p:cNvSpPr>
          <p:nvPr>
            <p:ph type="body" idx="1"/>
          </p:nvPr>
        </p:nvSpPr>
        <p:spPr>
          <a:xfrm>
            <a:off x="745232" y="1412775"/>
            <a:ext cx="7067128" cy="2160241"/>
          </a:xfrm>
        </p:spPr>
        <p:txBody>
          <a:bodyPr>
            <a:noAutofit/>
          </a:bodyPr>
          <a:lstStyle/>
          <a:p>
            <a:pPr algn="ctr"/>
            <a:r>
              <a:rPr lang="tr-TR" sz="2800" dirty="0" err="1" smtClean="0">
                <a:solidFill>
                  <a:schemeClr val="tx2"/>
                </a:solidFill>
              </a:rPr>
              <a:t>Oligoartiküler</a:t>
            </a:r>
            <a:r>
              <a:rPr lang="tr-TR" sz="2800" dirty="0" smtClean="0">
                <a:solidFill>
                  <a:schemeClr val="tx2"/>
                </a:solidFill>
              </a:rPr>
              <a:t> JIA</a:t>
            </a:r>
          </a:p>
          <a:p>
            <a:pPr lvl="1"/>
            <a:r>
              <a:rPr lang="tr-TR" sz="2400" dirty="0" smtClean="0">
                <a:solidFill>
                  <a:schemeClr val="tx2"/>
                </a:solidFill>
              </a:rPr>
              <a:t>a) Sürekli (</a:t>
            </a:r>
            <a:r>
              <a:rPr lang="tr-TR" sz="2400" dirty="0" err="1" smtClean="0">
                <a:solidFill>
                  <a:schemeClr val="tx2"/>
                </a:solidFill>
              </a:rPr>
              <a:t>persistent</a:t>
            </a:r>
            <a:r>
              <a:rPr lang="tr-TR" sz="2400" dirty="0" smtClean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tr-TR" sz="2400" dirty="0" smtClean="0">
                <a:solidFill>
                  <a:schemeClr val="tx2"/>
                </a:solidFill>
              </a:rPr>
              <a:t>b) Uzamış (</a:t>
            </a:r>
            <a:r>
              <a:rPr lang="tr-TR" sz="2400" dirty="0" err="1" smtClean="0">
                <a:solidFill>
                  <a:schemeClr val="tx2"/>
                </a:solidFill>
              </a:rPr>
              <a:t>extended</a:t>
            </a:r>
            <a:r>
              <a:rPr lang="tr-TR" sz="2400" dirty="0" smtClean="0">
                <a:solidFill>
                  <a:schemeClr val="tx2"/>
                </a:solidFill>
              </a:rPr>
              <a:t>)</a:t>
            </a:r>
          </a:p>
          <a:p>
            <a:r>
              <a:rPr lang="tr-TR" sz="3200" dirty="0" smtClean="0">
                <a:solidFill>
                  <a:schemeClr val="tx2"/>
                </a:solidFill>
              </a:rPr>
              <a:t>				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2"/>
          </p:nvPr>
        </p:nvSpPr>
        <p:spPr>
          <a:xfrm>
            <a:off x="457200" y="4149081"/>
            <a:ext cx="4040188" cy="2016224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tx2"/>
                </a:solidFill>
              </a:rPr>
              <a:t>Hastalığın ilk 6 ayında 1-4 eklem tutulumu</a:t>
            </a:r>
          </a:p>
          <a:p>
            <a:pPr lvl="1"/>
            <a:endParaRPr lang="tr-TR" dirty="0" smtClean="0">
              <a:solidFill>
                <a:schemeClr val="tx2"/>
              </a:solidFill>
            </a:endParaRPr>
          </a:p>
          <a:p>
            <a:pPr lvl="1"/>
            <a:endParaRPr lang="tr-TR" dirty="0" smtClean="0">
              <a:solidFill>
                <a:schemeClr val="tx2"/>
              </a:solidFill>
            </a:endParaRPr>
          </a:p>
          <a:p>
            <a:pPr lvl="1"/>
            <a:endParaRPr lang="tr-TR" dirty="0" smtClean="0">
              <a:solidFill>
                <a:schemeClr val="tx2"/>
              </a:solidFill>
            </a:endParaRPr>
          </a:p>
          <a:p>
            <a:pPr lvl="1"/>
            <a:endParaRPr lang="tr-TR" dirty="0" smtClean="0">
              <a:solidFill>
                <a:schemeClr val="tx2"/>
              </a:solidFill>
            </a:endParaRPr>
          </a:p>
          <a:p>
            <a:pPr lvl="1"/>
            <a:endParaRPr lang="tr-TR" dirty="0" smtClean="0">
              <a:solidFill>
                <a:schemeClr val="tx2"/>
              </a:solidFill>
            </a:endParaRPr>
          </a:p>
          <a:p>
            <a:pPr lvl="1"/>
            <a:endParaRPr lang="tr-TR" dirty="0" smtClean="0">
              <a:solidFill>
                <a:schemeClr val="tx2"/>
              </a:solidFill>
            </a:endParaRPr>
          </a:p>
          <a:p>
            <a:pPr lvl="1"/>
            <a:endParaRPr lang="tr-TR" dirty="0" smtClean="0">
              <a:solidFill>
                <a:schemeClr val="tx2"/>
              </a:solidFill>
            </a:endParaRPr>
          </a:p>
          <a:p>
            <a:pPr lvl="1"/>
            <a:endParaRPr lang="tr-TR" dirty="0" smtClean="0">
              <a:solidFill>
                <a:schemeClr val="tx2"/>
              </a:solidFill>
            </a:endParaRPr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3429001"/>
            <a:ext cx="4041775" cy="576063"/>
          </a:xfrm>
        </p:spPr>
        <p:txBody>
          <a:bodyPr/>
          <a:lstStyle/>
          <a:p>
            <a:r>
              <a:rPr lang="tr-TR" dirty="0" smtClean="0">
                <a:solidFill>
                  <a:schemeClr val="tx2"/>
                </a:solidFill>
              </a:rPr>
              <a:t>Dışlama kriteri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sz="quarter" idx="4"/>
          </p:nvPr>
        </p:nvSpPr>
        <p:spPr>
          <a:xfrm>
            <a:off x="4860032" y="4149080"/>
            <a:ext cx="4032448" cy="2337123"/>
          </a:xfrm>
        </p:spPr>
        <p:txBody>
          <a:bodyPr>
            <a:normAutofit fontScale="92500"/>
          </a:bodyPr>
          <a:lstStyle/>
          <a:p>
            <a:r>
              <a:rPr lang="tr-TR" dirty="0" err="1" smtClean="0">
                <a:solidFill>
                  <a:schemeClr val="tx2"/>
                </a:solidFill>
              </a:rPr>
              <a:t>Psöriasis</a:t>
            </a:r>
            <a:r>
              <a:rPr lang="tr-TR" dirty="0" smtClean="0">
                <a:solidFill>
                  <a:schemeClr val="tx2"/>
                </a:solidFill>
              </a:rPr>
              <a:t> öyküsü (hasta/aile)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HLA B27(+)erkekte 6 yaşından</a:t>
            </a:r>
          </a:p>
          <a:p>
            <a:pPr>
              <a:buNone/>
            </a:pPr>
            <a:r>
              <a:rPr lang="tr-TR" dirty="0" smtClean="0">
                <a:solidFill>
                  <a:schemeClr val="tx2"/>
                </a:solidFill>
              </a:rPr>
              <a:t>	sonra başlangıç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Ailesel </a:t>
            </a:r>
            <a:r>
              <a:rPr lang="tr-TR" dirty="0" err="1" smtClean="0">
                <a:solidFill>
                  <a:schemeClr val="tx2"/>
                </a:solidFill>
              </a:rPr>
              <a:t>spondilit</a:t>
            </a:r>
            <a:endParaRPr lang="tr-TR" dirty="0" smtClean="0">
              <a:solidFill>
                <a:schemeClr val="tx2"/>
              </a:solidFill>
            </a:endParaRPr>
          </a:p>
          <a:p>
            <a:r>
              <a:rPr lang="tr-TR" dirty="0" err="1" smtClean="0">
                <a:solidFill>
                  <a:schemeClr val="tx2"/>
                </a:solidFill>
              </a:rPr>
              <a:t>Ig</a:t>
            </a:r>
            <a:r>
              <a:rPr lang="tr-TR" dirty="0" smtClean="0">
                <a:solidFill>
                  <a:schemeClr val="tx2"/>
                </a:solidFill>
              </a:rPr>
              <a:t> M RF (+)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1043608" y="3573016"/>
            <a:ext cx="1624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tx2"/>
                </a:solidFill>
              </a:rPr>
              <a:t>Özellikler</a:t>
            </a:r>
            <a:endParaRPr lang="tr-TR" sz="2400" b="1" dirty="0">
              <a:solidFill>
                <a:schemeClr val="tx2"/>
              </a:solidFill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323529" y="5445224"/>
            <a:ext cx="3888431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Kötü </a:t>
            </a:r>
            <a:r>
              <a:rPr lang="tr-TR" sz="1400" b="1" dirty="0" err="1" smtClean="0"/>
              <a:t>prognoz</a:t>
            </a:r>
            <a:r>
              <a:rPr lang="tr-TR" sz="1400" b="1" dirty="0" smtClean="0"/>
              <a:t> kriterleri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smtClean="0"/>
              <a:t> Eklem </a:t>
            </a:r>
            <a:r>
              <a:rPr lang="tr-TR" sz="1400" dirty="0" err="1" smtClean="0"/>
              <a:t>kontraktürü</a:t>
            </a:r>
            <a:r>
              <a:rPr lang="tr-TR" sz="1400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smtClean="0"/>
              <a:t> Ayak bileği/ el bileği tutulumu; 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smtClean="0"/>
              <a:t>Akut faz yanıtlarında yükseklik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smtClean="0"/>
              <a:t>Radyolojik olarak eklemde daralma ve erozyon</a:t>
            </a:r>
            <a:endParaRPr lang="tr-TR" sz="1400" dirty="0"/>
          </a:p>
        </p:txBody>
      </p:sp>
      <p:pic>
        <p:nvPicPr>
          <p:cNvPr id="10" name="Picture 6" descr="http://www.hku.hk/f/news/6200/news_6200_thumbnail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563272"/>
            <a:ext cx="1944216" cy="2369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229600" cy="94096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tr-TR" b="1" dirty="0">
                <a:solidFill>
                  <a:schemeClr val="tx2"/>
                </a:solidFill>
                <a:cs typeface="Times New Roman" charset="0"/>
              </a:rPr>
              <a:t>Fizik Tedavi ve </a:t>
            </a:r>
            <a:r>
              <a:rPr lang="tr-TR" b="1" dirty="0" err="1">
                <a:solidFill>
                  <a:schemeClr val="tx2"/>
                </a:solidFill>
                <a:cs typeface="Times New Roman" charset="0"/>
              </a:rPr>
              <a:t>Ekzersiz</a:t>
            </a:r>
            <a:endParaRPr lang="tr-TR" b="1" dirty="0">
              <a:solidFill>
                <a:schemeClr val="tx2"/>
              </a:solidFill>
              <a:cs typeface="Times New Roman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828800"/>
            <a:ext cx="7772400" cy="44958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tr-TR" dirty="0">
                <a:solidFill>
                  <a:schemeClr val="tx2"/>
                </a:solidFill>
              </a:rPr>
              <a:t>H</a:t>
            </a:r>
            <a:r>
              <a:rPr lang="tr-TR" dirty="0">
                <a:solidFill>
                  <a:schemeClr val="tx2"/>
                </a:solidFill>
                <a:cs typeface="Times New Roman" charset="0"/>
              </a:rPr>
              <a:t>astalı</a:t>
            </a:r>
            <a:r>
              <a:rPr lang="tr-TR" dirty="0">
                <a:solidFill>
                  <a:schemeClr val="tx2"/>
                </a:solidFill>
              </a:rPr>
              <a:t>ğ</a:t>
            </a:r>
            <a:r>
              <a:rPr lang="tr-TR" dirty="0">
                <a:solidFill>
                  <a:schemeClr val="tx2"/>
                </a:solidFill>
                <a:cs typeface="Times New Roman" charset="0"/>
              </a:rPr>
              <a:t>ın erken döneminden itibaren eklem fonksiyonlarının korunmasına yönelik fizik tedavi programı</a:t>
            </a:r>
            <a:r>
              <a:rPr lang="tr-TR" dirty="0">
                <a:solidFill>
                  <a:schemeClr val="tx2"/>
                </a:solidFill>
              </a:rPr>
              <a:t> yapıl</a:t>
            </a:r>
            <a:r>
              <a:rPr lang="tr-TR" dirty="0">
                <a:solidFill>
                  <a:schemeClr val="tx2"/>
                </a:solidFill>
                <a:cs typeface="Times New Roman" charset="0"/>
              </a:rPr>
              <a:t>malıdır. </a:t>
            </a:r>
            <a:endParaRPr lang="tr-TR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tr-TR" dirty="0">
                <a:solidFill>
                  <a:schemeClr val="tx2"/>
                </a:solidFill>
                <a:cs typeface="Times New Roman" charset="0"/>
              </a:rPr>
              <a:t>Tüm hastalara günlük </a:t>
            </a:r>
            <a:r>
              <a:rPr lang="tr-TR" dirty="0" err="1">
                <a:solidFill>
                  <a:schemeClr val="tx2"/>
                </a:solidFill>
                <a:cs typeface="Times New Roman" charset="0"/>
              </a:rPr>
              <a:t>ekzersizler</a:t>
            </a:r>
            <a:r>
              <a:rPr lang="tr-TR" dirty="0">
                <a:solidFill>
                  <a:schemeClr val="tx2"/>
                </a:solidFill>
                <a:cs typeface="Times New Roman" charset="0"/>
              </a:rPr>
              <a:t>  önerilmelidir. Ağır eklem tutulumu olan çocuklar için özel programlar </a:t>
            </a:r>
            <a:r>
              <a:rPr lang="tr-TR" dirty="0" smtClean="0">
                <a:solidFill>
                  <a:schemeClr val="tx2"/>
                </a:solidFill>
                <a:cs typeface="Times New Roman" charset="0"/>
              </a:rPr>
              <a:t>kullanılmalıdır</a:t>
            </a:r>
            <a:endParaRPr lang="tr-TR" dirty="0">
              <a:solidFill>
                <a:schemeClr val="tx2"/>
              </a:solidFill>
            </a:endParaRPr>
          </a:p>
          <a:p>
            <a:pPr algn="just">
              <a:lnSpc>
                <a:spcPct val="90000"/>
              </a:lnSpc>
            </a:pPr>
            <a:endParaRPr lang="tr-TR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229600" cy="94096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tr-TR" b="1" dirty="0">
                <a:solidFill>
                  <a:schemeClr val="tx2"/>
                </a:solidFill>
                <a:cs typeface="Times New Roman" charset="0"/>
              </a:rPr>
              <a:t>Fizik Tedavi ve </a:t>
            </a:r>
            <a:r>
              <a:rPr lang="tr-TR" b="1" dirty="0" err="1">
                <a:solidFill>
                  <a:schemeClr val="tx2"/>
                </a:solidFill>
                <a:cs typeface="Times New Roman" charset="0"/>
              </a:rPr>
              <a:t>Ekzersiz</a:t>
            </a:r>
            <a:endParaRPr lang="tr-TR" b="1" dirty="0">
              <a:solidFill>
                <a:schemeClr val="tx2"/>
              </a:solidFill>
              <a:cs typeface="Times New Roman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Sabah sertliğinin azaltılmasına yönelik sabahları sıcak banyo önerilebilir. </a:t>
            </a:r>
            <a:r>
              <a:rPr lang="tr-TR" sz="2800" dirty="0">
                <a:solidFill>
                  <a:schemeClr val="tx2"/>
                </a:solidFill>
              </a:rPr>
              <a:t>Y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üzme ve bisiklet kullanma gibi sporların yararlıdır.</a:t>
            </a:r>
            <a:endParaRPr lang="tr-TR" sz="2800" dirty="0">
              <a:solidFill>
                <a:schemeClr val="tx2"/>
              </a:solidFill>
            </a:endParaRPr>
          </a:p>
          <a:p>
            <a:pPr algn="just"/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Mutlak yatak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istirahati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tr-TR" sz="2800" dirty="0" err="1">
                <a:solidFill>
                  <a:schemeClr val="tx2"/>
                </a:solidFill>
                <a:cs typeface="Times New Roman" charset="0"/>
              </a:rPr>
              <a:t>kontrendikedir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. </a:t>
            </a:r>
            <a:endParaRPr lang="tr-TR" sz="2800" dirty="0">
              <a:solidFill>
                <a:schemeClr val="tx2"/>
              </a:solidFill>
            </a:endParaRPr>
          </a:p>
          <a:p>
            <a:pPr algn="just">
              <a:buFontTx/>
              <a:buNone/>
            </a:pPr>
            <a:r>
              <a:rPr lang="tr-TR" b="1" dirty="0">
                <a:solidFill>
                  <a:schemeClr val="tx2"/>
                </a:solidFill>
                <a:cs typeface="Times New Roman" charset="0"/>
              </a:rPr>
              <a:t>Cerrahi Yaklaşım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</a:t>
            </a:r>
            <a:endParaRPr lang="tr-TR" sz="2800" dirty="0">
              <a:solidFill>
                <a:schemeClr val="tx2"/>
              </a:solidFill>
            </a:endParaRPr>
          </a:p>
          <a:p>
            <a:pPr algn="just"/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Daha çok komplikasyonların</a:t>
            </a:r>
            <a:r>
              <a:rPr lang="tr-TR" sz="2800" dirty="0">
                <a:solidFill>
                  <a:schemeClr val="tx2"/>
                </a:solidFill>
              </a:rPr>
              <a:t> ortadan kaldırılması</a:t>
            </a:r>
            <a:r>
              <a:rPr lang="tr-TR" sz="2800" dirty="0">
                <a:solidFill>
                  <a:schemeClr val="tx2"/>
                </a:solidFill>
                <a:cs typeface="Times New Roman" charset="0"/>
              </a:rPr>
              <a:t> ve düzeltilmesine yönelik olarak yapılır</a:t>
            </a:r>
            <a:r>
              <a:rPr lang="tr-TR" sz="2800" dirty="0" smtClean="0">
                <a:solidFill>
                  <a:schemeClr val="tx2"/>
                </a:solidFill>
                <a:cs typeface="Times New Roman" charset="0"/>
              </a:rPr>
              <a:t>.</a:t>
            </a: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Epiphysiodesis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? </a:t>
            </a:r>
            <a:r>
              <a:rPr lang="en-US" dirty="0" err="1" smtClean="0">
                <a:solidFill>
                  <a:schemeClr val="tx2"/>
                </a:solidFill>
              </a:rPr>
              <a:t>Synovectomy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tr-TR" dirty="0" err="1" smtClean="0">
                <a:solidFill>
                  <a:schemeClr val="tx2"/>
                </a:solidFill>
              </a:rPr>
              <a:t>Yumulak</a:t>
            </a:r>
            <a:r>
              <a:rPr lang="tr-TR" dirty="0" smtClean="0">
                <a:solidFill>
                  <a:schemeClr val="tx2"/>
                </a:solidFill>
              </a:rPr>
              <a:t> doku cerrahisi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Arthroplast</a:t>
            </a:r>
            <a:r>
              <a:rPr lang="tr-TR" dirty="0" smtClean="0">
                <a:solidFill>
                  <a:schemeClr val="tx2"/>
                </a:solidFill>
              </a:rPr>
              <a:t>i</a:t>
            </a:r>
          </a:p>
          <a:p>
            <a:pPr lvl="1"/>
            <a:r>
              <a:rPr lang="tr-TR" dirty="0" err="1" smtClean="0">
                <a:solidFill>
                  <a:schemeClr val="tx2"/>
                </a:solidFill>
              </a:rPr>
              <a:t>Atel</a:t>
            </a:r>
            <a:r>
              <a:rPr lang="tr-TR" dirty="0" smtClean="0">
                <a:solidFill>
                  <a:schemeClr val="tx2"/>
                </a:solidFill>
              </a:rPr>
              <a:t> kullanımı</a:t>
            </a:r>
            <a:endParaRPr lang="en-US" dirty="0" smtClean="0">
              <a:solidFill>
                <a:schemeClr val="tx2"/>
              </a:solidFill>
            </a:endParaRPr>
          </a:p>
          <a:p>
            <a:pPr lvl="1" algn="just"/>
            <a:endParaRPr lang="tr-TR" sz="2400" dirty="0">
              <a:solidFill>
                <a:schemeClr val="tx2"/>
              </a:solidFill>
              <a:cs typeface="Times New Roman" charset="0"/>
            </a:endParaRPr>
          </a:p>
          <a:p>
            <a:endParaRPr lang="tr-TR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10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 smtClean="0">
                <a:solidFill>
                  <a:schemeClr val="tx2"/>
                </a:solidFill>
              </a:rPr>
              <a:t>Son Sözler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tr-TR" dirty="0" smtClean="0">
              <a:solidFill>
                <a:schemeClr val="tx2"/>
              </a:solidFill>
            </a:endParaRPr>
          </a:p>
          <a:p>
            <a:r>
              <a:rPr lang="tr-TR" dirty="0" err="1" smtClean="0">
                <a:solidFill>
                  <a:schemeClr val="tx2"/>
                </a:solidFill>
              </a:rPr>
              <a:t>Jüvenil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idyiopatik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artrit</a:t>
            </a:r>
            <a:r>
              <a:rPr lang="tr-TR" dirty="0" smtClean="0">
                <a:solidFill>
                  <a:schemeClr val="tx2"/>
                </a:solidFill>
              </a:rPr>
              <a:t>  karmaşık </a:t>
            </a:r>
            <a:r>
              <a:rPr lang="tr-TR" dirty="0" err="1" smtClean="0">
                <a:solidFill>
                  <a:schemeClr val="tx2"/>
                </a:solidFill>
              </a:rPr>
              <a:t>bıi</a:t>
            </a:r>
            <a:r>
              <a:rPr lang="tr-TR" dirty="0" smtClean="0">
                <a:solidFill>
                  <a:schemeClr val="tx2"/>
                </a:solidFill>
              </a:rPr>
              <a:t> hastalık grubudur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Hastalara </a:t>
            </a:r>
            <a:r>
              <a:rPr lang="tr-TR" dirty="0">
                <a:solidFill>
                  <a:schemeClr val="tx2"/>
                </a:solidFill>
              </a:rPr>
              <a:t>erken </a:t>
            </a:r>
            <a:r>
              <a:rPr lang="tr-TR" dirty="0" smtClean="0">
                <a:solidFill>
                  <a:schemeClr val="tx2"/>
                </a:solidFill>
              </a:rPr>
              <a:t>tanı konması </a:t>
            </a:r>
            <a:r>
              <a:rPr lang="tr-TR" dirty="0">
                <a:solidFill>
                  <a:schemeClr val="tx2"/>
                </a:solidFill>
              </a:rPr>
              <a:t>ve etkin </a:t>
            </a:r>
            <a:r>
              <a:rPr lang="tr-TR" dirty="0" smtClean="0">
                <a:solidFill>
                  <a:schemeClr val="tx2"/>
                </a:solidFill>
              </a:rPr>
              <a:t>tedavinin erken </a:t>
            </a:r>
            <a:r>
              <a:rPr lang="tr-TR" dirty="0">
                <a:solidFill>
                  <a:schemeClr val="tx2"/>
                </a:solidFill>
              </a:rPr>
              <a:t>başlanması çok </a:t>
            </a:r>
            <a:r>
              <a:rPr lang="tr-TR" dirty="0" smtClean="0">
                <a:solidFill>
                  <a:schemeClr val="tx2"/>
                </a:solidFill>
              </a:rPr>
              <a:t>önemlidir</a:t>
            </a:r>
          </a:p>
          <a:p>
            <a:r>
              <a:rPr lang="tr-TR" dirty="0" err="1" smtClean="0">
                <a:solidFill>
                  <a:schemeClr val="tx2"/>
                </a:solidFill>
              </a:rPr>
              <a:t>Jüvenil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idyiopatik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artrit</a:t>
            </a:r>
            <a:r>
              <a:rPr lang="tr-TR" dirty="0" smtClean="0">
                <a:solidFill>
                  <a:schemeClr val="tx2"/>
                </a:solidFill>
              </a:rPr>
              <a:t> tedavisi hastalığın alt guruplarına ve hastalığın ağırlığına göre; </a:t>
            </a:r>
            <a:r>
              <a:rPr lang="tr-TR" dirty="0" err="1" smtClean="0">
                <a:solidFill>
                  <a:schemeClr val="tx2"/>
                </a:solidFill>
              </a:rPr>
              <a:t>antienflamatuar</a:t>
            </a:r>
            <a:r>
              <a:rPr lang="tr-TR" dirty="0" smtClean="0">
                <a:solidFill>
                  <a:schemeClr val="tx2"/>
                </a:solidFill>
              </a:rPr>
              <a:t> ilaçlar, uzun etkili ilaçlar ve biyolojik ilaçlar olarak düzenlenir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Tedavide </a:t>
            </a:r>
            <a:r>
              <a:rPr lang="tr-TR" dirty="0">
                <a:solidFill>
                  <a:schemeClr val="tx2"/>
                </a:solidFill>
              </a:rPr>
              <a:t>amaç </a:t>
            </a:r>
            <a:r>
              <a:rPr lang="tr-TR" dirty="0" err="1">
                <a:solidFill>
                  <a:schemeClr val="tx2"/>
                </a:solidFill>
              </a:rPr>
              <a:t>inaktif</a:t>
            </a:r>
            <a:r>
              <a:rPr lang="tr-TR" dirty="0">
                <a:solidFill>
                  <a:schemeClr val="tx2"/>
                </a:solidFill>
              </a:rPr>
              <a:t> hastalık, veya baskılamayı </a:t>
            </a:r>
            <a:r>
              <a:rPr lang="tr-TR" dirty="0" smtClean="0">
                <a:solidFill>
                  <a:schemeClr val="tx2"/>
                </a:solidFill>
              </a:rPr>
              <a:t>yakalayabilmek ve </a:t>
            </a:r>
            <a:r>
              <a:rPr lang="tr-TR" dirty="0">
                <a:solidFill>
                  <a:schemeClr val="tx2"/>
                </a:solidFill>
              </a:rPr>
              <a:t>bu durumu ilaç kullanmadan </a:t>
            </a:r>
            <a:r>
              <a:rPr lang="tr-TR" dirty="0" smtClean="0">
                <a:solidFill>
                  <a:schemeClr val="tx2"/>
                </a:solidFill>
              </a:rPr>
              <a:t>sürdürebilmektir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Hastalık aktivitesini ve tedaviye yanıtı </a:t>
            </a:r>
            <a:r>
              <a:rPr lang="tr-TR" dirty="0" err="1" smtClean="0">
                <a:solidFill>
                  <a:schemeClr val="tx2"/>
                </a:solidFill>
              </a:rPr>
              <a:t>degerlendirecek</a:t>
            </a:r>
            <a:r>
              <a:rPr lang="tr-TR" dirty="0" smtClean="0">
                <a:solidFill>
                  <a:schemeClr val="tx2"/>
                </a:solidFill>
              </a:rPr>
              <a:t> daha yeni </a:t>
            </a:r>
            <a:r>
              <a:rPr lang="tr-TR" dirty="0">
                <a:solidFill>
                  <a:schemeClr val="tx2"/>
                </a:solidFill>
              </a:rPr>
              <a:t>ö</a:t>
            </a:r>
            <a:r>
              <a:rPr lang="tr-TR" dirty="0" smtClean="0">
                <a:solidFill>
                  <a:schemeClr val="tx2"/>
                </a:solidFill>
              </a:rPr>
              <a:t>lçme yöntemleri geliştirilmelidir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8D8B-30C1-4DBA-9ABE-8F9F5385B8DB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dirty="0" smtClean="0">
                <a:solidFill>
                  <a:schemeClr val="tx2"/>
                </a:solidFill>
              </a:rPr>
              <a:t>Son Sözler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smtClean="0">
                <a:solidFill>
                  <a:schemeClr val="tx2"/>
                </a:solidFill>
              </a:rPr>
              <a:t>En kısa surede  </a:t>
            </a:r>
            <a:r>
              <a:rPr lang="tr-TR" dirty="0" err="1" smtClean="0">
                <a:solidFill>
                  <a:schemeClr val="tx2"/>
                </a:solidFill>
              </a:rPr>
              <a:t>inaktif</a:t>
            </a:r>
            <a:r>
              <a:rPr lang="tr-TR" dirty="0" smtClean="0">
                <a:solidFill>
                  <a:schemeClr val="tx2"/>
                </a:solidFill>
              </a:rPr>
              <a:t> hastalık durumunu  yakalayabilmek </a:t>
            </a:r>
            <a:r>
              <a:rPr lang="tr-TR" dirty="0" err="1" smtClean="0">
                <a:solidFill>
                  <a:schemeClr val="tx2"/>
                </a:solidFill>
              </a:rPr>
              <a:t>icin</a:t>
            </a:r>
            <a:r>
              <a:rPr lang="tr-TR" dirty="0" smtClean="0">
                <a:solidFill>
                  <a:schemeClr val="tx2"/>
                </a:solidFill>
              </a:rPr>
              <a:t> erken </a:t>
            </a:r>
            <a:r>
              <a:rPr lang="tr-TR" dirty="0" err="1" smtClean="0">
                <a:solidFill>
                  <a:schemeClr val="tx2"/>
                </a:solidFill>
              </a:rPr>
              <a:t>agressif</a:t>
            </a:r>
            <a:r>
              <a:rPr lang="tr-TR" dirty="0" smtClean="0">
                <a:solidFill>
                  <a:schemeClr val="tx2"/>
                </a:solidFill>
              </a:rPr>
              <a:t> tedavi  gerekebilir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Hastaların </a:t>
            </a:r>
            <a:r>
              <a:rPr lang="tr-TR" dirty="0" err="1" smtClean="0">
                <a:solidFill>
                  <a:schemeClr val="tx2"/>
                </a:solidFill>
              </a:rPr>
              <a:t>sitokin</a:t>
            </a:r>
            <a:r>
              <a:rPr lang="tr-TR" dirty="0" smtClean="0">
                <a:solidFill>
                  <a:schemeClr val="tx2"/>
                </a:solidFill>
              </a:rPr>
              <a:t> profiline ve </a:t>
            </a:r>
            <a:r>
              <a:rPr lang="tr-TR" dirty="0" err="1" smtClean="0">
                <a:solidFill>
                  <a:schemeClr val="tx2"/>
                </a:solidFill>
              </a:rPr>
              <a:t>patogenetık</a:t>
            </a:r>
            <a:r>
              <a:rPr lang="tr-TR" dirty="0" smtClean="0">
                <a:solidFill>
                  <a:schemeClr val="tx2"/>
                </a:solidFill>
              </a:rPr>
              <a:t> mekanizmalara </a:t>
            </a:r>
            <a:r>
              <a:rPr lang="tr-TR" dirty="0" err="1" smtClean="0">
                <a:solidFill>
                  <a:schemeClr val="tx2"/>
                </a:solidFill>
              </a:rPr>
              <a:t>gore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kisisel</a:t>
            </a:r>
            <a:r>
              <a:rPr lang="tr-TR" dirty="0" smtClean="0">
                <a:solidFill>
                  <a:schemeClr val="tx2"/>
                </a:solidFill>
              </a:rPr>
              <a:t> tedaviler </a:t>
            </a:r>
            <a:r>
              <a:rPr lang="tr-TR" dirty="0" err="1" smtClean="0">
                <a:solidFill>
                  <a:schemeClr val="tx2"/>
                </a:solidFill>
              </a:rPr>
              <a:t>hastalıgın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prognozu</a:t>
            </a:r>
            <a:r>
              <a:rPr lang="tr-TR" dirty="0" smtClean="0">
                <a:solidFill>
                  <a:schemeClr val="tx2"/>
                </a:solidFill>
              </a:rPr>
              <a:t> ciddi oranda </a:t>
            </a:r>
            <a:r>
              <a:rPr lang="tr-TR" dirty="0" err="1" smtClean="0">
                <a:solidFill>
                  <a:schemeClr val="tx2"/>
                </a:solidFill>
              </a:rPr>
              <a:t>degistirebilir</a:t>
            </a:r>
            <a:r>
              <a:rPr lang="tr-TR" dirty="0" smtClean="0">
                <a:solidFill>
                  <a:schemeClr val="tx2"/>
                </a:solidFill>
              </a:rPr>
              <a:t> , </a:t>
            </a:r>
            <a:r>
              <a:rPr lang="tr-TR" dirty="0" err="1" smtClean="0">
                <a:solidFill>
                  <a:schemeClr val="tx2"/>
                </a:solidFill>
              </a:rPr>
              <a:t>kronıkleşme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onlenebilir</a:t>
            </a:r>
            <a:endParaRPr lang="tr-TR" dirty="0" smtClean="0">
              <a:solidFill>
                <a:schemeClr val="tx2"/>
              </a:solidFill>
            </a:endParaRPr>
          </a:p>
          <a:p>
            <a:r>
              <a:rPr lang="tr-TR" dirty="0" smtClean="0">
                <a:solidFill>
                  <a:schemeClr val="tx2"/>
                </a:solidFill>
              </a:rPr>
              <a:t>Biyolojik ajanların kullanımı giderek artmaktadır IL-1 ve IL -6 karşıtı </a:t>
            </a:r>
            <a:r>
              <a:rPr lang="tr-TR" dirty="0" err="1" smtClean="0">
                <a:solidFill>
                  <a:schemeClr val="tx2"/>
                </a:solidFill>
              </a:rPr>
              <a:t>ılaclar</a:t>
            </a:r>
            <a:r>
              <a:rPr lang="tr-TR" dirty="0" smtClean="0">
                <a:solidFill>
                  <a:schemeClr val="tx2"/>
                </a:solidFill>
              </a:rPr>
              <a:t> </a:t>
            </a:r>
            <a:r>
              <a:rPr lang="tr-TR" dirty="0" err="1" smtClean="0">
                <a:solidFill>
                  <a:schemeClr val="tx2"/>
                </a:solidFill>
              </a:rPr>
              <a:t>özellıkle</a:t>
            </a:r>
            <a:r>
              <a:rPr lang="tr-TR" dirty="0" smtClean="0">
                <a:solidFill>
                  <a:schemeClr val="tx2"/>
                </a:solidFill>
              </a:rPr>
              <a:t> sistemik ve </a:t>
            </a:r>
            <a:r>
              <a:rPr lang="tr-TR" dirty="0" err="1" smtClean="0">
                <a:solidFill>
                  <a:schemeClr val="tx2"/>
                </a:solidFill>
              </a:rPr>
              <a:t>poliartikuler</a:t>
            </a:r>
            <a:r>
              <a:rPr lang="tr-TR" dirty="0" smtClean="0">
                <a:solidFill>
                  <a:schemeClr val="tx2"/>
                </a:solidFill>
              </a:rPr>
              <a:t> tipte </a:t>
            </a:r>
            <a:r>
              <a:rPr lang="tr-TR" dirty="0" err="1" smtClean="0">
                <a:solidFill>
                  <a:schemeClr val="tx2"/>
                </a:solidFill>
              </a:rPr>
              <a:t>prognozu</a:t>
            </a:r>
            <a:r>
              <a:rPr lang="tr-TR" dirty="0" smtClean="0">
                <a:solidFill>
                  <a:schemeClr val="tx2"/>
                </a:solidFill>
              </a:rPr>
              <a:t> ciddi oranda </a:t>
            </a:r>
            <a:r>
              <a:rPr lang="tr-TR" dirty="0" err="1" smtClean="0">
                <a:solidFill>
                  <a:schemeClr val="tx2"/>
                </a:solidFill>
              </a:rPr>
              <a:t>degistirebilir</a:t>
            </a:r>
            <a:endParaRPr lang="tr-TR" dirty="0" smtClean="0">
              <a:solidFill>
                <a:schemeClr val="tx2"/>
              </a:solidFill>
            </a:endParaRPr>
          </a:p>
          <a:p>
            <a:r>
              <a:rPr lang="tr-TR" dirty="0" smtClean="0">
                <a:solidFill>
                  <a:schemeClr val="tx2"/>
                </a:solidFill>
              </a:rPr>
              <a:t>Yan etkiler  acısından yakın takip </a:t>
            </a:r>
            <a:r>
              <a:rPr lang="tr-TR" dirty="0" err="1" smtClean="0">
                <a:solidFill>
                  <a:schemeClr val="tx2"/>
                </a:solidFill>
              </a:rPr>
              <a:t>gereklıdır</a:t>
            </a:r>
            <a:endParaRPr lang="tr-TR" dirty="0" smtClean="0">
              <a:solidFill>
                <a:schemeClr val="tx2"/>
              </a:solidFill>
            </a:endParaRPr>
          </a:p>
          <a:p>
            <a:endParaRPr lang="tr-TR" dirty="0" smtClean="0">
              <a:solidFill>
                <a:schemeClr val="tx2"/>
              </a:solidFill>
            </a:endParaRPr>
          </a:p>
          <a:p>
            <a:r>
              <a:rPr lang="tr-TR" dirty="0" smtClean="0">
                <a:solidFill>
                  <a:schemeClr val="tx2"/>
                </a:solidFill>
              </a:rPr>
              <a:t>İlaçsız </a:t>
            </a:r>
            <a:r>
              <a:rPr lang="tr-TR" dirty="0" err="1" smtClean="0">
                <a:solidFill>
                  <a:schemeClr val="tx2"/>
                </a:solidFill>
              </a:rPr>
              <a:t>inaktif</a:t>
            </a:r>
            <a:r>
              <a:rPr lang="tr-TR" dirty="0" smtClean="0">
                <a:solidFill>
                  <a:schemeClr val="tx2"/>
                </a:solidFill>
              </a:rPr>
              <a:t> hastalık sağlanmış olsa bile bu hastaları uzun süre izlemek gereklidir.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tr-TR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iceklerwp0"/>
          <p:cNvPicPr>
            <a:picLocks noChangeAspect="1" noChangeArrowheads="1"/>
          </p:cNvPicPr>
          <p:nvPr/>
        </p:nvPicPr>
        <p:blipFill>
          <a:blip r:embed="rId2" cstate="print"/>
          <a:srcRect b="17453"/>
          <a:stretch>
            <a:fillRect/>
          </a:stretch>
        </p:blipFill>
        <p:spPr>
          <a:xfrm>
            <a:off x="179388" y="476250"/>
            <a:ext cx="8759825" cy="5824538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2571736" y="6274378"/>
            <a:ext cx="3078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err="1" smtClean="0">
                <a:solidFill>
                  <a:srgbClr val="7030A0"/>
                </a:solidFill>
                <a:latin typeface="Comic Sans MS" pitchFamily="66" charset="0"/>
              </a:rPr>
              <a:t>Tesekkür</a:t>
            </a:r>
            <a:r>
              <a:rPr lang="tr-TR" sz="2800" b="1" dirty="0" smtClean="0">
                <a:solidFill>
                  <a:srgbClr val="7030A0"/>
                </a:solidFill>
                <a:latin typeface="Comic Sans MS" pitchFamily="66" charset="0"/>
              </a:rPr>
              <a:t> ederim</a:t>
            </a:r>
            <a:endParaRPr lang="tr-TR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Yer Tutucusu"/>
          <p:cNvSpPr>
            <a:spLocks noGrp="1"/>
          </p:cNvSpPr>
          <p:nvPr>
            <p:ph type="body" idx="1"/>
          </p:nvPr>
        </p:nvSpPr>
        <p:spPr>
          <a:xfrm>
            <a:off x="745232" y="1844824"/>
            <a:ext cx="7067128" cy="1440160"/>
          </a:xfrm>
        </p:spPr>
        <p:txBody>
          <a:bodyPr>
            <a:noAutofit/>
          </a:bodyPr>
          <a:lstStyle/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endParaRPr lang="tr-TR" dirty="0" smtClean="0">
              <a:solidFill>
                <a:schemeClr val="tx2"/>
              </a:solidFill>
            </a:endParaRPr>
          </a:p>
          <a:p>
            <a:endParaRPr lang="tr-TR" dirty="0" smtClean="0">
              <a:solidFill>
                <a:schemeClr val="tx2"/>
              </a:solidFill>
            </a:endParaRPr>
          </a:p>
          <a:p>
            <a:r>
              <a:rPr lang="tr-TR" sz="3200" dirty="0" smtClean="0">
                <a:solidFill>
                  <a:schemeClr val="tx2"/>
                </a:solidFill>
              </a:rPr>
              <a:t>		</a:t>
            </a:r>
            <a:r>
              <a:rPr lang="tr-TR" sz="3200" dirty="0" err="1" smtClean="0">
                <a:solidFill>
                  <a:schemeClr val="tx2"/>
                </a:solidFill>
              </a:rPr>
              <a:t>Poliartikuler</a:t>
            </a:r>
            <a:r>
              <a:rPr lang="tr-TR" sz="3200" dirty="0" smtClean="0">
                <a:solidFill>
                  <a:schemeClr val="tx2"/>
                </a:solidFill>
              </a:rPr>
              <a:t> JIA</a:t>
            </a:r>
          </a:p>
          <a:p>
            <a:pPr>
              <a:buFont typeface="Arial" pitchFamily="34" charset="0"/>
              <a:buChar char="•"/>
            </a:pPr>
            <a:r>
              <a:rPr lang="tr-TR" sz="2800" dirty="0" smtClean="0">
                <a:solidFill>
                  <a:schemeClr val="tx2"/>
                </a:solidFill>
              </a:rPr>
              <a:t>RF pozitif</a:t>
            </a:r>
          </a:p>
          <a:p>
            <a:pPr>
              <a:buFont typeface="Arial" pitchFamily="34" charset="0"/>
              <a:buChar char="•"/>
            </a:pPr>
            <a:r>
              <a:rPr lang="tr-TR" sz="2800" dirty="0" smtClean="0">
                <a:solidFill>
                  <a:schemeClr val="tx2"/>
                </a:solidFill>
              </a:rPr>
              <a:t>RF negatif</a:t>
            </a:r>
            <a:r>
              <a:rPr lang="tr-TR" sz="3200" dirty="0" smtClean="0">
                <a:solidFill>
                  <a:schemeClr val="tx2"/>
                </a:solidFill>
              </a:rPr>
              <a:t>		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2"/>
          </p:nvPr>
        </p:nvSpPr>
        <p:spPr>
          <a:xfrm>
            <a:off x="457200" y="4149081"/>
            <a:ext cx="4040188" cy="1008111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tx2"/>
                </a:solidFill>
              </a:rPr>
              <a:t>Hastalığın ilk 6 ayında 5 ve üzeri eklem tutulumu</a:t>
            </a:r>
          </a:p>
          <a:p>
            <a:pPr lvl="1"/>
            <a:endParaRPr lang="tr-TR" dirty="0" smtClean="0">
              <a:solidFill>
                <a:schemeClr val="tx2"/>
              </a:solidFill>
            </a:endParaRPr>
          </a:p>
          <a:p>
            <a:pPr lvl="1"/>
            <a:endParaRPr lang="tr-TR" dirty="0" smtClean="0">
              <a:solidFill>
                <a:schemeClr val="tx2"/>
              </a:solidFill>
            </a:endParaRPr>
          </a:p>
          <a:p>
            <a:pPr lvl="1">
              <a:buNone/>
            </a:pPr>
            <a:endParaRPr lang="tr-TR" dirty="0" smtClean="0">
              <a:solidFill>
                <a:schemeClr val="tx2"/>
              </a:solidFill>
            </a:endParaRPr>
          </a:p>
          <a:p>
            <a:pPr lvl="1"/>
            <a:endParaRPr lang="tr-TR" dirty="0" smtClean="0">
              <a:solidFill>
                <a:schemeClr val="tx2"/>
              </a:solidFill>
            </a:endParaRPr>
          </a:p>
          <a:p>
            <a:pPr lvl="1"/>
            <a:endParaRPr lang="tr-TR" dirty="0" smtClean="0">
              <a:solidFill>
                <a:schemeClr val="tx2"/>
              </a:solidFill>
            </a:endParaRPr>
          </a:p>
          <a:p>
            <a:pPr lvl="1"/>
            <a:endParaRPr lang="tr-TR" dirty="0" smtClean="0">
              <a:solidFill>
                <a:schemeClr val="tx2"/>
              </a:solidFill>
            </a:endParaRPr>
          </a:p>
          <a:p>
            <a:pPr lvl="1"/>
            <a:endParaRPr lang="tr-TR" dirty="0" smtClean="0">
              <a:solidFill>
                <a:schemeClr val="tx2"/>
              </a:solidFill>
            </a:endParaRPr>
          </a:p>
          <a:p>
            <a:pPr lvl="1"/>
            <a:endParaRPr lang="tr-TR" dirty="0" smtClean="0">
              <a:solidFill>
                <a:schemeClr val="tx2"/>
              </a:solidFill>
            </a:endParaRPr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3429001"/>
            <a:ext cx="4041775" cy="576063"/>
          </a:xfrm>
        </p:spPr>
        <p:txBody>
          <a:bodyPr/>
          <a:lstStyle/>
          <a:p>
            <a:r>
              <a:rPr lang="tr-TR" dirty="0" smtClean="0">
                <a:solidFill>
                  <a:schemeClr val="tx2"/>
                </a:solidFill>
              </a:rPr>
              <a:t>Dışlama kriteri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sz="quarter" idx="4"/>
          </p:nvPr>
        </p:nvSpPr>
        <p:spPr>
          <a:xfrm>
            <a:off x="4645025" y="4149080"/>
            <a:ext cx="4041775" cy="2337123"/>
          </a:xfrm>
        </p:spPr>
        <p:txBody>
          <a:bodyPr>
            <a:normAutofit/>
          </a:bodyPr>
          <a:lstStyle/>
          <a:p>
            <a:r>
              <a:rPr lang="tr-TR" dirty="0" err="1" smtClean="0">
                <a:solidFill>
                  <a:schemeClr val="tx2"/>
                </a:solidFill>
              </a:rPr>
              <a:t>Psöriasis</a:t>
            </a:r>
            <a:r>
              <a:rPr lang="tr-TR" dirty="0" smtClean="0">
                <a:solidFill>
                  <a:schemeClr val="tx2"/>
                </a:solidFill>
              </a:rPr>
              <a:t> öyküsü (hasta/aile)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HLA B27(+)erkekte 6 yaşından sonra başlangıç</a:t>
            </a:r>
          </a:p>
          <a:p>
            <a:r>
              <a:rPr lang="tr-TR" dirty="0" smtClean="0">
                <a:solidFill>
                  <a:schemeClr val="tx2"/>
                </a:solidFill>
              </a:rPr>
              <a:t>Ailesel </a:t>
            </a:r>
            <a:r>
              <a:rPr lang="tr-TR" dirty="0" err="1" smtClean="0">
                <a:solidFill>
                  <a:schemeClr val="tx2"/>
                </a:solidFill>
              </a:rPr>
              <a:t>spondilit</a:t>
            </a:r>
            <a:endParaRPr lang="tr-TR" dirty="0" smtClean="0">
              <a:solidFill>
                <a:schemeClr val="tx2"/>
              </a:solidFill>
            </a:endParaRPr>
          </a:p>
          <a:p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1043608" y="3573016"/>
            <a:ext cx="1624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tx2"/>
                </a:solidFill>
              </a:rPr>
              <a:t>Özellikler</a:t>
            </a:r>
            <a:endParaRPr lang="tr-TR" sz="2400" b="1" dirty="0">
              <a:solidFill>
                <a:schemeClr val="tx2"/>
              </a:solidFill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323529" y="5445224"/>
            <a:ext cx="3888431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sz="1400" b="1" dirty="0" smtClean="0"/>
              <a:t>Kötü </a:t>
            </a:r>
            <a:r>
              <a:rPr lang="tr-TR" sz="1400" b="1" dirty="0" err="1" smtClean="0"/>
              <a:t>prognoz</a:t>
            </a:r>
            <a:r>
              <a:rPr lang="tr-TR" sz="1400" b="1" dirty="0" smtClean="0"/>
              <a:t> kriterleri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smtClean="0"/>
              <a:t>Kalça eklemi tutulumu, 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smtClean="0"/>
              <a:t>RF pozitifliği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smtClean="0"/>
              <a:t>Radyolojik olarak eklemde daralma ve erozyon</a:t>
            </a:r>
            <a:endParaRPr lang="tr-TR" sz="1400" dirty="0"/>
          </a:p>
        </p:txBody>
      </p:sp>
      <p:pic>
        <p:nvPicPr>
          <p:cNvPr id="11" name="Picture 2" descr="Understanding Systemic Juvenile Idiopathic Arthritis as an Autoinflammatory Syndr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186862"/>
            <a:ext cx="1656184" cy="1242138"/>
          </a:xfrm>
          <a:prstGeom prst="rect">
            <a:avLst/>
          </a:prstGeom>
          <a:noFill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452356"/>
            <a:ext cx="1878215" cy="248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 Başlık"/>
          <p:cNvSpPr txBox="1">
            <a:spLocks/>
          </p:cNvSpPr>
          <p:nvPr/>
        </p:nvSpPr>
        <p:spPr>
          <a:xfrm>
            <a:off x="457200" y="404664"/>
            <a:ext cx="8229600" cy="1012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Juvenil İdiopatik Artrit Sınıflama ve Tanı Ölçütleri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Yer Tutucusu"/>
          <p:cNvSpPr>
            <a:spLocks noGrp="1"/>
          </p:cNvSpPr>
          <p:nvPr>
            <p:ph type="body" idx="1"/>
          </p:nvPr>
        </p:nvSpPr>
        <p:spPr>
          <a:xfrm>
            <a:off x="745232" y="1844824"/>
            <a:ext cx="7067128" cy="1080120"/>
          </a:xfrm>
        </p:spPr>
        <p:txBody>
          <a:bodyPr>
            <a:noAutofit/>
          </a:bodyPr>
          <a:lstStyle/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pPr algn="ctr"/>
            <a:endParaRPr lang="tr-TR" sz="2800" dirty="0" smtClean="0">
              <a:solidFill>
                <a:schemeClr val="tx2"/>
              </a:solidFill>
            </a:endParaRPr>
          </a:p>
          <a:p>
            <a:endParaRPr lang="tr-TR" dirty="0" smtClean="0">
              <a:solidFill>
                <a:schemeClr val="tx2"/>
              </a:solidFill>
            </a:endParaRPr>
          </a:p>
          <a:p>
            <a:endParaRPr lang="tr-TR" dirty="0" smtClean="0">
              <a:solidFill>
                <a:schemeClr val="tx2"/>
              </a:solidFill>
            </a:endParaRPr>
          </a:p>
          <a:p>
            <a:r>
              <a:rPr lang="tr-TR" sz="3200" dirty="0" smtClean="0">
                <a:solidFill>
                  <a:schemeClr val="tx2"/>
                </a:solidFill>
              </a:rPr>
              <a:t>		</a:t>
            </a:r>
            <a:r>
              <a:rPr lang="tr-TR" sz="3200" dirty="0" err="1" smtClean="0">
                <a:solidFill>
                  <a:schemeClr val="tx2"/>
                </a:solidFill>
              </a:rPr>
              <a:t>Psoriatik</a:t>
            </a:r>
            <a:r>
              <a:rPr lang="tr-TR" sz="3200" dirty="0" smtClean="0">
                <a:solidFill>
                  <a:schemeClr val="tx2"/>
                </a:solidFill>
              </a:rPr>
              <a:t> JIA</a:t>
            </a:r>
          </a:p>
          <a:p>
            <a:r>
              <a:rPr lang="tr-TR" sz="3200" dirty="0" smtClean="0">
                <a:solidFill>
                  <a:schemeClr val="tx2"/>
                </a:solidFill>
              </a:rPr>
              <a:t>		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2"/>
          </p:nvPr>
        </p:nvSpPr>
        <p:spPr>
          <a:xfrm>
            <a:off x="457200" y="2708920"/>
            <a:ext cx="4040188" cy="2952328"/>
          </a:xfrm>
        </p:spPr>
        <p:txBody>
          <a:bodyPr>
            <a:noAutofit/>
          </a:bodyPr>
          <a:lstStyle/>
          <a:p>
            <a:r>
              <a:rPr lang="tr-TR" sz="2000" dirty="0" err="1" smtClean="0">
                <a:solidFill>
                  <a:schemeClr val="tx2"/>
                </a:solidFill>
              </a:rPr>
              <a:t>Artrit</a:t>
            </a:r>
            <a:r>
              <a:rPr lang="tr-TR" sz="2000" dirty="0" smtClean="0">
                <a:solidFill>
                  <a:schemeClr val="tx2"/>
                </a:solidFill>
              </a:rPr>
              <a:t> ve </a:t>
            </a:r>
            <a:r>
              <a:rPr lang="tr-TR" sz="2000" dirty="0" err="1" smtClean="0">
                <a:solidFill>
                  <a:schemeClr val="tx2"/>
                </a:solidFill>
              </a:rPr>
              <a:t>psoriazis</a:t>
            </a:r>
            <a:r>
              <a:rPr lang="tr-TR" sz="2000" dirty="0" smtClean="0">
                <a:solidFill>
                  <a:schemeClr val="tx2"/>
                </a:solidFill>
              </a:rPr>
              <a:t> ya da </a:t>
            </a:r>
            <a:r>
              <a:rPr lang="tr-TR" sz="2000" dirty="0" err="1" smtClean="0">
                <a:solidFill>
                  <a:schemeClr val="tx2"/>
                </a:solidFill>
              </a:rPr>
              <a:t>artritin</a:t>
            </a:r>
            <a:r>
              <a:rPr lang="tr-TR" sz="2000" dirty="0" smtClean="0">
                <a:solidFill>
                  <a:schemeClr val="tx2"/>
                </a:solidFill>
              </a:rPr>
              <a:t> aşağıdakilerden en  az ikisi ile birlikte olduğu durum:</a:t>
            </a:r>
          </a:p>
          <a:p>
            <a:r>
              <a:rPr lang="tr-TR" sz="2000" dirty="0" smtClean="0">
                <a:solidFill>
                  <a:schemeClr val="tx2"/>
                </a:solidFill>
              </a:rPr>
              <a:t> </a:t>
            </a:r>
            <a:r>
              <a:rPr lang="tr-TR" sz="2000" dirty="0" err="1" smtClean="0">
                <a:solidFill>
                  <a:schemeClr val="tx2"/>
                </a:solidFill>
              </a:rPr>
              <a:t>Daktilit</a:t>
            </a:r>
            <a:endParaRPr lang="tr-TR" sz="2000" dirty="0" smtClean="0">
              <a:solidFill>
                <a:schemeClr val="tx2"/>
              </a:solidFill>
            </a:endParaRPr>
          </a:p>
          <a:p>
            <a:r>
              <a:rPr lang="tr-TR" sz="2000" dirty="0" smtClean="0">
                <a:solidFill>
                  <a:schemeClr val="tx2"/>
                </a:solidFill>
              </a:rPr>
              <a:t> </a:t>
            </a:r>
            <a:r>
              <a:rPr lang="tr-TR" sz="2000" dirty="0" err="1" smtClean="0">
                <a:solidFill>
                  <a:schemeClr val="tx2"/>
                </a:solidFill>
              </a:rPr>
              <a:t>Pitting</a:t>
            </a:r>
            <a:r>
              <a:rPr lang="tr-TR" sz="2000" dirty="0" smtClean="0">
                <a:solidFill>
                  <a:schemeClr val="tx2"/>
                </a:solidFill>
              </a:rPr>
              <a:t> /</a:t>
            </a:r>
            <a:r>
              <a:rPr lang="tr-TR" sz="2000" dirty="0" err="1" smtClean="0">
                <a:solidFill>
                  <a:schemeClr val="tx2"/>
                </a:solidFill>
              </a:rPr>
              <a:t>onikoliz</a:t>
            </a:r>
            <a:endParaRPr lang="tr-TR" sz="2000" dirty="0" smtClean="0">
              <a:solidFill>
                <a:schemeClr val="tx2"/>
              </a:solidFill>
            </a:endParaRPr>
          </a:p>
          <a:p>
            <a:r>
              <a:rPr lang="tr-TR" sz="2000" dirty="0" smtClean="0">
                <a:solidFill>
                  <a:schemeClr val="tx2"/>
                </a:solidFill>
              </a:rPr>
              <a:t>Akrabada(1.derece) </a:t>
            </a:r>
            <a:r>
              <a:rPr lang="tr-TR" sz="2000" dirty="0" err="1" smtClean="0">
                <a:solidFill>
                  <a:schemeClr val="tx2"/>
                </a:solidFill>
              </a:rPr>
              <a:t>psoriazis</a:t>
            </a:r>
            <a:endParaRPr lang="tr-TR" sz="24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  <a:p>
            <a:pPr lvl="1">
              <a:buNone/>
            </a:pPr>
            <a:endParaRPr lang="tr-TR" sz="24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  <a:p>
            <a:pPr lvl="1"/>
            <a:endParaRPr lang="tr-TR" sz="2400" dirty="0" smtClean="0">
              <a:solidFill>
                <a:schemeClr val="tx2"/>
              </a:solidFill>
            </a:endParaRPr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>
          <a:xfrm>
            <a:off x="5354761" y="2204864"/>
            <a:ext cx="2673623" cy="576063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tx2"/>
                </a:solidFill>
              </a:rPr>
              <a:t>Dışlama kriteri</a:t>
            </a:r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sz="quarter" idx="4"/>
          </p:nvPr>
        </p:nvSpPr>
        <p:spPr>
          <a:xfrm>
            <a:off x="4645025" y="2996952"/>
            <a:ext cx="4041775" cy="1646493"/>
          </a:xfrm>
        </p:spPr>
        <p:txBody>
          <a:bodyPr>
            <a:normAutofit/>
          </a:bodyPr>
          <a:lstStyle/>
          <a:p>
            <a:r>
              <a:rPr lang="tr-TR" sz="2000" dirty="0" smtClean="0">
                <a:solidFill>
                  <a:schemeClr val="tx2"/>
                </a:solidFill>
              </a:rPr>
              <a:t>HLA B27(+)erkekte 6 yaşından sonra başlangıç</a:t>
            </a:r>
          </a:p>
          <a:p>
            <a:r>
              <a:rPr lang="tr-TR" sz="2000" dirty="0" smtClean="0">
                <a:solidFill>
                  <a:schemeClr val="tx2"/>
                </a:solidFill>
              </a:rPr>
              <a:t>Ailesel </a:t>
            </a:r>
            <a:r>
              <a:rPr lang="tr-TR" sz="2000" dirty="0" err="1" smtClean="0">
                <a:solidFill>
                  <a:schemeClr val="tx2"/>
                </a:solidFill>
              </a:rPr>
              <a:t>spondilit</a:t>
            </a:r>
            <a:endParaRPr lang="tr-TR" sz="2000" dirty="0" smtClean="0">
              <a:solidFill>
                <a:schemeClr val="tx2"/>
              </a:solidFill>
            </a:endParaRPr>
          </a:p>
          <a:p>
            <a:r>
              <a:rPr lang="tr-TR" sz="2000" dirty="0" err="1" smtClean="0">
                <a:solidFill>
                  <a:schemeClr val="tx2"/>
                </a:solidFill>
              </a:rPr>
              <a:t>Ig</a:t>
            </a:r>
            <a:r>
              <a:rPr lang="tr-TR" sz="2000" dirty="0" smtClean="0">
                <a:solidFill>
                  <a:schemeClr val="tx2"/>
                </a:solidFill>
              </a:rPr>
              <a:t> M RF (+)</a:t>
            </a:r>
            <a:endParaRPr lang="tr-TR" sz="2000" dirty="0">
              <a:solidFill>
                <a:schemeClr val="tx2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1043608" y="2348880"/>
            <a:ext cx="1624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tx2"/>
                </a:solidFill>
              </a:rPr>
              <a:t>Özellikler</a:t>
            </a:r>
            <a:endParaRPr lang="tr-TR" sz="2400" b="1" dirty="0">
              <a:solidFill>
                <a:schemeClr val="tx2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953000"/>
            <a:ext cx="3482727" cy="169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3954" y="4869160"/>
            <a:ext cx="29114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12" name="1 Başlık"/>
          <p:cNvSpPr txBox="1">
            <a:spLocks/>
          </p:cNvSpPr>
          <p:nvPr/>
        </p:nvSpPr>
        <p:spPr>
          <a:xfrm>
            <a:off x="457200" y="404664"/>
            <a:ext cx="8229600" cy="1012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Juvenil İdiopatik Artrit Sınıflama ve Tanı Ölçütleri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Görünüş">
  <a:themeElements>
    <a:clrScheme name="Görünüş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Görünüş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Görünü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örünüş">
  <a:themeElements>
    <a:clrScheme name="Görünüş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Görünüş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Görünü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Görünüş">
  <a:themeElements>
    <a:clrScheme name="Görünüş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Görünüş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Görünü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3437</TotalTime>
  <Words>2835</Words>
  <Application>Microsoft Office PowerPoint</Application>
  <PresentationFormat>Ekran Gösterisi (4:3)</PresentationFormat>
  <Paragraphs>588</Paragraphs>
  <Slides>74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74</vt:i4>
      </vt:variant>
    </vt:vector>
  </HeadingPairs>
  <TitlesOfParts>
    <vt:vector size="79" baseType="lpstr">
      <vt:lpstr>1_Görünüş</vt:lpstr>
      <vt:lpstr>Ofis Teması</vt:lpstr>
      <vt:lpstr>Görünüş</vt:lpstr>
      <vt:lpstr>2_Görünüş</vt:lpstr>
      <vt:lpstr>Image</vt:lpstr>
      <vt:lpstr>JİA Tedavisinde Yeni Gelişmeler</vt:lpstr>
      <vt:lpstr>JUVENİL İDİOPATİK ARTRİT</vt:lpstr>
      <vt:lpstr>JIA Sınıflaması</vt:lpstr>
      <vt:lpstr>Slayt 4</vt:lpstr>
      <vt:lpstr>JIA Altgrupları</vt:lpstr>
      <vt:lpstr>Slayt 6</vt:lpstr>
      <vt:lpstr>Juvenil İdiopatik Artrit Sınıflama ve Tanı Ölçütleri</vt:lpstr>
      <vt:lpstr>Slayt 8</vt:lpstr>
      <vt:lpstr>Slayt 9</vt:lpstr>
      <vt:lpstr>Slayt 10</vt:lpstr>
      <vt:lpstr>Slayt 11</vt:lpstr>
      <vt:lpstr>SJIA Günlük Ateş Seyri</vt:lpstr>
      <vt:lpstr>Slayt 13</vt:lpstr>
      <vt:lpstr>Slayt 14</vt:lpstr>
      <vt:lpstr>Systemic JIA</vt:lpstr>
      <vt:lpstr>Slayt 16</vt:lpstr>
      <vt:lpstr>Slayt 17</vt:lpstr>
      <vt:lpstr>Slayt 18</vt:lpstr>
      <vt:lpstr>JIA Tedavisinde Hedefler</vt:lpstr>
      <vt:lpstr>TANIMLAR</vt:lpstr>
      <vt:lpstr>TANIMLAR</vt:lpstr>
      <vt:lpstr>TANIMLAR</vt:lpstr>
      <vt:lpstr>Çocuk Romatolojide kullanılan hastalık aktivitesi ölçüm yöntemleri</vt:lpstr>
      <vt:lpstr>Slayt 24</vt:lpstr>
      <vt:lpstr>Slayt 25</vt:lpstr>
      <vt:lpstr>Slayt 26</vt:lpstr>
      <vt:lpstr>Slayt 27</vt:lpstr>
      <vt:lpstr>Tedavide Kullanılan İlaçlar</vt:lpstr>
      <vt:lpstr>Non-steroid antiinflamatuar  ilaçlar</vt:lpstr>
      <vt:lpstr>Slayt 30</vt:lpstr>
      <vt:lpstr>Glukokortikoidler</vt:lpstr>
      <vt:lpstr>Sistemik steroid</vt:lpstr>
      <vt:lpstr>Eklem içi kortikosteroid tedavisi</vt:lpstr>
      <vt:lpstr>Metotraksat</vt:lpstr>
      <vt:lpstr>Metotraksat</vt:lpstr>
      <vt:lpstr>Slayt 36</vt:lpstr>
      <vt:lpstr>Sulfasalazin ve Leflunomıd</vt:lpstr>
      <vt:lpstr>Biyolojik Ajanlar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S-JIA Tedavi</vt:lpstr>
      <vt:lpstr>Slayt 49</vt:lpstr>
      <vt:lpstr>Slayt 50</vt:lpstr>
      <vt:lpstr>Slayt 51</vt:lpstr>
      <vt:lpstr>Makrofaj Aktivasyon Sendromu</vt:lpstr>
      <vt:lpstr>Slayt 53</vt:lpstr>
      <vt:lpstr>Slayt 54</vt:lpstr>
      <vt:lpstr>MAS Tanı</vt:lpstr>
      <vt:lpstr>sJIA da MAS Kriterleri</vt:lpstr>
      <vt:lpstr>Slayt 57</vt:lpstr>
      <vt:lpstr>Slayt 58</vt:lpstr>
      <vt:lpstr>Slayt 59</vt:lpstr>
      <vt:lpstr>Slayt 60</vt:lpstr>
      <vt:lpstr>Slayt 61</vt:lpstr>
      <vt:lpstr>Slayt 62</vt:lpstr>
      <vt:lpstr>Prognoz </vt:lpstr>
      <vt:lpstr>Komplikasyonlar</vt:lpstr>
      <vt:lpstr>Büyümenin izlenmesi</vt:lpstr>
      <vt:lpstr>Temporomandibular eklem tutulumu ve mikrognatti</vt:lpstr>
      <vt:lpstr>Kronik uveit </vt:lpstr>
      <vt:lpstr>Slayt 68</vt:lpstr>
      <vt:lpstr>Destekleyici tedavi</vt:lpstr>
      <vt:lpstr>Fizik Tedavi ve Ekzersiz</vt:lpstr>
      <vt:lpstr>Fizik Tedavi ve Ekzersiz</vt:lpstr>
      <vt:lpstr>Son Sözler</vt:lpstr>
      <vt:lpstr>Son Sözler</vt:lpstr>
      <vt:lpstr>Slayt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Toshiba</dc:creator>
  <cp:lastModifiedBy>Toshiba</cp:lastModifiedBy>
  <cp:revision>263</cp:revision>
  <dcterms:created xsi:type="dcterms:W3CDTF">2016-02-14T07:18:33Z</dcterms:created>
  <dcterms:modified xsi:type="dcterms:W3CDTF">2016-02-19T02:42:11Z</dcterms:modified>
</cp:coreProperties>
</file>